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261" r:id="rId2"/>
    <p:sldId id="257" r:id="rId3"/>
    <p:sldId id="283" r:id="rId4"/>
    <p:sldId id="279" r:id="rId5"/>
    <p:sldId id="271" r:id="rId6"/>
    <p:sldId id="277" r:id="rId7"/>
    <p:sldId id="282" r:id="rId8"/>
    <p:sldId id="284" r:id="rId9"/>
    <p:sldId id="311" r:id="rId10"/>
    <p:sldId id="312" r:id="rId11"/>
    <p:sldId id="318" r:id="rId12"/>
    <p:sldId id="293" r:id="rId13"/>
    <p:sldId id="294" r:id="rId14"/>
    <p:sldId id="295" r:id="rId15"/>
    <p:sldId id="297" r:id="rId16"/>
    <p:sldId id="298" r:id="rId17"/>
    <p:sldId id="299" r:id="rId18"/>
    <p:sldId id="300" r:id="rId19"/>
    <p:sldId id="301" r:id="rId20"/>
    <p:sldId id="302" r:id="rId21"/>
    <p:sldId id="303" r:id="rId22"/>
    <p:sldId id="272" r:id="rId23"/>
    <p:sldId id="320" r:id="rId24"/>
    <p:sldId id="322" r:id="rId25"/>
    <p:sldId id="321" r:id="rId26"/>
    <p:sldId id="275" r:id="rId27"/>
    <p:sldId id="276" r:id="rId28"/>
    <p:sldId id="287" r:id="rId29"/>
    <p:sldId id="288" r:id="rId30"/>
    <p:sldId id="280" r:id="rId31"/>
    <p:sldId id="290" r:id="rId32"/>
    <p:sldId id="305" r:id="rId33"/>
    <p:sldId id="304" r:id="rId34"/>
    <p:sldId id="306" r:id="rId35"/>
    <p:sldId id="314" r:id="rId36"/>
    <p:sldId id="315" r:id="rId37"/>
    <p:sldId id="316" r:id="rId38"/>
    <p:sldId id="317" r:id="rId39"/>
    <p:sldId id="291" r:id="rId40"/>
    <p:sldId id="324" r:id="rId41"/>
    <p:sldId id="307" r:id="rId42"/>
    <p:sldId id="308" r:id="rId43"/>
    <p:sldId id="28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6A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6" autoAdjust="0"/>
  </p:normalViewPr>
  <p:slideViewPr>
    <p:cSldViewPr snapToGrid="0">
      <p:cViewPr varScale="1">
        <p:scale>
          <a:sx n="86" d="100"/>
          <a:sy n="86" d="100"/>
        </p:scale>
        <p:origin x="562" y="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6/16/2023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220252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744541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1570476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765582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761457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22</a:t>
            </a:fld>
            <a:endParaRPr lang="en-US"/>
          </a:p>
        </p:txBody>
      </p:sp>
    </p:spTree>
    <p:extLst>
      <p:ext uri="{BB962C8B-B14F-4D97-AF65-F5344CB8AC3E}">
        <p14:creationId xmlns:p14="http://schemas.microsoft.com/office/powerpoint/2010/main" val="69036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26</a:t>
            </a:fld>
            <a:endParaRPr lang="en-US"/>
          </a:p>
        </p:txBody>
      </p:sp>
    </p:spTree>
    <p:extLst>
      <p:ext uri="{BB962C8B-B14F-4D97-AF65-F5344CB8AC3E}">
        <p14:creationId xmlns:p14="http://schemas.microsoft.com/office/powerpoint/2010/main" val="267329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55280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204469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6/16/2023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6/16/2023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6/16/2023</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6/16/2023</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6/16/2023</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6/16/2023</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6/16/2023</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6/16/2023</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6/16/2023</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p:transition spd="med">
    <p:pull/>
  </p:transition>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ckinsey.com/industries/retail/our-insights/how-retailers-can-keep-up-with-consumer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cnet.com/news/youtube-ces-2018-neal-mohan/" TargetMode="External"/><Relationship Id="rId4" Type="http://schemas.openxmlformats.org/officeDocument/2006/relationships/hyperlink" Target="http://www.alizila.com/at-alibaba-artificial-intelligence-is-changing-how-people-shop-onli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1400" y="576072"/>
            <a:ext cx="4800600" cy="2014728"/>
          </a:xfrm>
        </p:spPr>
        <p:txBody>
          <a:bodyPr anchor="b">
            <a:normAutofit/>
          </a:bodyPr>
          <a:lstStyle/>
          <a:p>
            <a:pPr algn="ctr"/>
            <a:endParaRPr lang="en-US" sz="2400" dirty="0"/>
          </a:p>
        </p:txBody>
      </p:sp>
      <p:pic>
        <p:nvPicPr>
          <p:cNvPr id="1026" name="Picture 2" descr="We just don't train, We transform the careers | Innomatics Research Labs">
            <a:extLst>
              <a:ext uri="{FF2B5EF4-FFF2-40B4-BE49-F238E27FC236}">
                <a16:creationId xmlns:a16="http://schemas.microsoft.com/office/drawing/2014/main" id="{8D4DC142-3453-3347-AB0B-3C9E1582CB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4987" y="576072"/>
            <a:ext cx="5958238" cy="5958238"/>
          </a:xfrm>
          <a:prstGeom prst="rect">
            <a:avLst/>
          </a:prstGeom>
          <a:solidFill>
            <a:srgbClr val="FFFFFF"/>
          </a:solidFill>
        </p:spPr>
      </p:pic>
      <p:sp>
        <p:nvSpPr>
          <p:cNvPr id="3" name="Subtitle 2"/>
          <p:cNvSpPr>
            <a:spLocks noGrp="1"/>
          </p:cNvSpPr>
          <p:nvPr>
            <p:ph type="body" sz="half" idx="2"/>
          </p:nvPr>
        </p:nvSpPr>
        <p:spPr>
          <a:xfrm>
            <a:off x="7909560" y="2999232"/>
            <a:ext cx="3657600" cy="516325"/>
          </a:xfrm>
        </p:spPr>
        <p:txBody>
          <a:bodyPr>
            <a:normAutofit/>
          </a:bodyPr>
          <a:lstStyle/>
          <a:p>
            <a:pPr algn="ctr"/>
            <a:r>
              <a:rPr lang="en-US" dirty="0">
                <a:latin typeface="times" panose="02020603050405020304" pitchFamily="18" charset="0"/>
                <a:cs typeface="times" panose="02020603050405020304" pitchFamily="18" charset="0"/>
              </a:rPr>
              <a:t>PROJECT BY KANAV’s WARRIORS</a:t>
            </a:r>
          </a:p>
        </p:txBody>
      </p:sp>
      <p:pic>
        <p:nvPicPr>
          <p:cNvPr id="4" name="Picture 3">
            <a:extLst>
              <a:ext uri="{FF2B5EF4-FFF2-40B4-BE49-F238E27FC236}">
                <a16:creationId xmlns:a16="http://schemas.microsoft.com/office/drawing/2014/main" id="{49B37601-1B05-BAC8-2FCB-EDFD7F8CEB40}"/>
              </a:ext>
            </a:extLst>
          </p:cNvPr>
          <p:cNvPicPr>
            <a:picLocks noChangeAspect="1"/>
          </p:cNvPicPr>
          <p:nvPr/>
        </p:nvPicPr>
        <p:blipFill>
          <a:blip r:embed="rId3"/>
          <a:stretch>
            <a:fillRect/>
          </a:stretch>
        </p:blipFill>
        <p:spPr>
          <a:xfrm>
            <a:off x="7391400" y="1129553"/>
            <a:ext cx="4738663" cy="1665463"/>
          </a:xfrm>
          <a:prstGeom prst="rect">
            <a:avLst/>
          </a:prstGeom>
        </p:spPr>
      </p:pic>
    </p:spTree>
    <p:extLst>
      <p:ext uri="{BB962C8B-B14F-4D97-AF65-F5344CB8AC3E}">
        <p14:creationId xmlns:p14="http://schemas.microsoft.com/office/powerpoint/2010/main" val="106904919"/>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C8597-C119-5FC0-4EEF-C299B23161F9}"/>
              </a:ext>
            </a:extLst>
          </p:cNvPr>
          <p:cNvSpPr>
            <a:spLocks noGrp="1"/>
          </p:cNvSpPr>
          <p:nvPr>
            <p:ph type="title"/>
          </p:nvPr>
        </p:nvSpPr>
        <p:spPr>
          <a:xfrm>
            <a:off x="717782" y="677085"/>
            <a:ext cx="10556943" cy="578497"/>
          </a:xfrm>
        </p:spPr>
        <p:txBody>
          <a:bodyPr>
            <a:normAutofit/>
          </a:bodyPr>
          <a:lstStyle/>
          <a:p>
            <a:r>
              <a:rPr lang="en-IN" sz="2600" i="1" dirty="0"/>
              <a:t>PRE_PROCESSED FINAL DATASET FOR MODEL TRAINING</a:t>
            </a:r>
          </a:p>
        </p:txBody>
      </p:sp>
      <p:pic>
        <p:nvPicPr>
          <p:cNvPr id="5" name="Picture 4">
            <a:extLst>
              <a:ext uri="{FF2B5EF4-FFF2-40B4-BE49-F238E27FC236}">
                <a16:creationId xmlns:a16="http://schemas.microsoft.com/office/drawing/2014/main" id="{4A542F5C-A921-2305-DA1D-8BDFE875160A}"/>
              </a:ext>
            </a:extLst>
          </p:cNvPr>
          <p:cNvPicPr>
            <a:picLocks noChangeAspect="1"/>
          </p:cNvPicPr>
          <p:nvPr/>
        </p:nvPicPr>
        <p:blipFill>
          <a:blip r:embed="rId2"/>
          <a:stretch>
            <a:fillRect/>
          </a:stretch>
        </p:blipFill>
        <p:spPr>
          <a:xfrm>
            <a:off x="614266" y="1841265"/>
            <a:ext cx="9360000" cy="3024995"/>
          </a:xfrm>
          <a:prstGeom prst="rect">
            <a:avLst/>
          </a:prstGeom>
        </p:spPr>
      </p:pic>
    </p:spTree>
    <p:extLst>
      <p:ext uri="{BB962C8B-B14F-4D97-AF65-F5344CB8AC3E}">
        <p14:creationId xmlns:p14="http://schemas.microsoft.com/office/powerpoint/2010/main" val="64922962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769731"/>
          </a:xfrm>
        </p:spPr>
        <p:txBody>
          <a:bodyPr/>
          <a:lstStyle/>
          <a:p>
            <a:r>
              <a:rPr lang="en-US" i="1" dirty="0"/>
              <a:t>LITERATURE SURVEY</a:t>
            </a:r>
          </a:p>
        </p:txBody>
      </p:sp>
      <p:sp>
        <p:nvSpPr>
          <p:cNvPr id="3" name="Content Placeholder 2"/>
          <p:cNvSpPr>
            <a:spLocks noGrp="1"/>
          </p:cNvSpPr>
          <p:nvPr>
            <p:ph idx="1"/>
          </p:nvPr>
        </p:nvSpPr>
        <p:spPr>
          <a:xfrm>
            <a:off x="647330" y="1533876"/>
            <a:ext cx="11053258" cy="4475038"/>
          </a:xfrm>
        </p:spPr>
        <p:txBody>
          <a:bodyPr>
            <a:normAutofit fontScale="92500"/>
          </a:bodyPr>
          <a:lstStyle/>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MOVREC is a movie recommendation system presented by D.K. Yadav et al. based on collaborative filtering approach. Collaborative filtering makes use of information provided by user. That information is analysed, and a movie is recommended to the users which are arranged with the movie with highest rating first. </a:t>
            </a:r>
            <a:endParaRPr lang="en-CA" sz="16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Luis M Capos et al has </a:t>
            </a:r>
            <a:r>
              <a:rPr lang="en-IN" sz="1600" dirty="0" err="1">
                <a:effectLst/>
                <a:latin typeface="times" panose="02020603050405020304" pitchFamily="18" charset="0"/>
                <a:ea typeface="Times New Roman" panose="02020603050405020304" pitchFamily="18" charset="0"/>
                <a:cs typeface="times" panose="02020603050405020304" pitchFamily="18" charset="0"/>
              </a:rPr>
              <a:t>analyzed</a:t>
            </a:r>
            <a:r>
              <a:rPr lang="en-IN" sz="1600" dirty="0">
                <a:effectLst/>
                <a:latin typeface="times" panose="02020603050405020304" pitchFamily="18" charset="0"/>
                <a:ea typeface="Times New Roman" panose="02020603050405020304" pitchFamily="18" charset="0"/>
                <a:cs typeface="times" panose="02020603050405020304" pitchFamily="18" charset="0"/>
              </a:rPr>
              <a:t> two traditional recommender systems i.e., content based filtering and collaborative filtering. As both have their own drawbacks, he proposed a new system which is a combination of Bayesian network and collaborative filtering. </a:t>
            </a:r>
          </a:p>
          <a:p>
            <a:pPr algn="just">
              <a:lnSpc>
                <a:spcPct val="125000"/>
              </a:lnSpc>
              <a:spcAft>
                <a:spcPts val="800"/>
              </a:spcAft>
            </a:pPr>
            <a:r>
              <a:rPr lang="en-IN" sz="1600" dirty="0">
                <a:effectLst/>
                <a:latin typeface="times" panose="02020603050405020304" pitchFamily="18" charset="0"/>
                <a:ea typeface="Times New Roman" panose="02020603050405020304" pitchFamily="18" charset="0"/>
                <a:cs typeface="times" panose="02020603050405020304" pitchFamily="18" charset="0"/>
              </a:rPr>
              <a:t>A hybrid system has been presented by Harpreet Kaur et al. The system uses a mix of content as well as collaborative filtering algorithm. The context of the movies is also considered while recommending. The user - user relationship as well as user - item relationship plays a role in the recommendation. </a:t>
            </a:r>
          </a:p>
          <a:p>
            <a:pPr algn="just">
              <a:lnSpc>
                <a:spcPct val="125000"/>
              </a:lnSpc>
              <a:spcAft>
                <a:spcPts val="8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The user specific information or item specific information is clubbed to form a cluster by Utkarsh Gupta et al. using chameleon. This is an efficient technique based on Hierarchical clustering for recommender system. To predict the rating of an item voting system is used. The proposed system has lower error and has better clustering of similar items. </a:t>
            </a:r>
            <a:endParaRPr lang="en-CA" sz="16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25000"/>
              </a:lnSpc>
              <a:spcAft>
                <a:spcPts val="800"/>
              </a:spcAft>
            </a:pPr>
            <a:endParaRPr lang="en-CA" sz="1500" dirty="0">
              <a:effectLst/>
              <a:latin typeface="times" panose="02020603050405020304" pitchFamily="18" charset="0"/>
              <a:ea typeface="Times New Roman" panose="02020603050405020304" pitchFamily="18" charset="0"/>
              <a:cs typeface="times" panose="02020603050405020304" pitchFamily="18" charset="0"/>
            </a:endParaRPr>
          </a:p>
        </p:txBody>
      </p:sp>
    </p:spTree>
    <p:extLst>
      <p:ext uri="{BB962C8B-B14F-4D97-AF65-F5344CB8AC3E}">
        <p14:creationId xmlns:p14="http://schemas.microsoft.com/office/powerpoint/2010/main" val="2096333477"/>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3202-64BA-A301-2FD5-9CAD373627A3}"/>
              </a:ext>
            </a:extLst>
          </p:cNvPr>
          <p:cNvSpPr>
            <a:spLocks noGrp="1"/>
          </p:cNvSpPr>
          <p:nvPr>
            <p:ph type="title"/>
          </p:nvPr>
        </p:nvSpPr>
        <p:spPr>
          <a:xfrm>
            <a:off x="665086" y="219768"/>
            <a:ext cx="9601200" cy="675972"/>
          </a:xfrm>
        </p:spPr>
        <p:txBody>
          <a:bodyPr>
            <a:normAutofit/>
          </a:bodyPr>
          <a:lstStyle/>
          <a:p>
            <a:r>
              <a:rPr lang="en-IN" sz="3600" i="1" u="none" strike="noStrike" baseline="0" dirty="0">
                <a:latin typeface="arial" panose="020B0604020202020204" pitchFamily="34" charset="0"/>
                <a:ea typeface="Calibri" panose="020F0502020204030204" pitchFamily="34" charset="0"/>
                <a:cs typeface="Calibri" panose="020F0502020204030204" pitchFamily="34" charset="0"/>
              </a:rPr>
              <a:t>EXPLORATORY DATA ANALYSIS (EDA)</a:t>
            </a:r>
            <a:endParaRPr lang="en-IN" sz="3600" i="1" dirty="0">
              <a:latin typeface="arial" panose="020B06040202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1113453"/>
            <a:ext cx="10886212" cy="3809999"/>
          </a:xfrm>
        </p:spPr>
        <p:txBody>
          <a:bodyPr>
            <a:normAutofit/>
          </a:bodyPr>
          <a:lstStyle/>
          <a:p>
            <a:pPr marL="342900" lvl="0" indent="-342900" algn="just">
              <a:lnSpc>
                <a:spcPct val="125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All the features of the new Data frame were analysed and visualized using visualization techniques. </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gn="just">
              <a:lnSpc>
                <a:spcPct val="125000"/>
              </a:lnSpc>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Python libraries like MATPLOTLIB and SEABORN was used for this purpose.</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342900" lvl="0" indent="-342900" algn="just">
              <a:lnSpc>
                <a:spcPct val="125000"/>
              </a:lnSpc>
              <a:spcAft>
                <a:spcPts val="800"/>
              </a:spcAft>
              <a:buFont typeface="Symbol" panose="05050102010706020507" pitchFamily="18"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Univariate, Bivariate and Multivariate analysis was done to understand the data and to draw meaningful insights from the data.</a:t>
            </a: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17174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3202-64BA-A301-2FD5-9CAD373627A3}"/>
              </a:ext>
            </a:extLst>
          </p:cNvPr>
          <p:cNvSpPr>
            <a:spLocks noGrp="1"/>
          </p:cNvSpPr>
          <p:nvPr>
            <p:ph type="title"/>
          </p:nvPr>
        </p:nvSpPr>
        <p:spPr>
          <a:xfrm>
            <a:off x="665086" y="219768"/>
            <a:ext cx="9601200" cy="713294"/>
          </a:xfrm>
        </p:spPr>
        <p:txBody>
          <a:bodyPr>
            <a:normAutofit/>
          </a:bodyPr>
          <a:lstStyle/>
          <a:p>
            <a:r>
              <a:rPr lang="en-IN" sz="3600" i="1" u="none" strike="noStrike" baseline="0" dirty="0">
                <a:latin typeface="arial" panose="020B0604020202020204" pitchFamily="34" charset="0"/>
                <a:ea typeface="Calibri" panose="020F0502020204030204" pitchFamily="34" charset="0"/>
                <a:cs typeface="Calibri" panose="020F0502020204030204" pitchFamily="34" charset="0"/>
              </a:rPr>
              <a:t>PLOTS AND INSIGHTS</a:t>
            </a:r>
            <a:endParaRPr lang="en-IN" sz="3600" i="1" dirty="0">
              <a:latin typeface="arial" panose="020B06040202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1162050"/>
            <a:ext cx="9601200" cy="4171949"/>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YEAR</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4" name="Picture 3" descr="A picture containing text, screenshot, colorfulness, diagram&#10;&#10;Description automatically generated">
            <a:extLst>
              <a:ext uri="{FF2B5EF4-FFF2-40B4-BE49-F238E27FC236}">
                <a16:creationId xmlns:a16="http://schemas.microsoft.com/office/drawing/2014/main" id="{E8FE6949-52EF-AE50-0943-F051F56216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86" y="1783467"/>
            <a:ext cx="4932000" cy="3930807"/>
          </a:xfrm>
          <a:prstGeom prst="rect">
            <a:avLst/>
          </a:prstGeom>
          <a:noFill/>
          <a:ln>
            <a:noFill/>
          </a:ln>
        </p:spPr>
      </p:pic>
      <p:sp>
        <p:nvSpPr>
          <p:cNvPr id="5" name="TextBox 4">
            <a:extLst>
              <a:ext uri="{FF2B5EF4-FFF2-40B4-BE49-F238E27FC236}">
                <a16:creationId xmlns:a16="http://schemas.microsoft.com/office/drawing/2014/main" id="{DDEA25BE-9398-F973-13F0-CA3B36AAE733}"/>
              </a:ext>
            </a:extLst>
          </p:cNvPr>
          <p:cNvSpPr txBox="1"/>
          <p:nvPr/>
        </p:nvSpPr>
        <p:spPr>
          <a:xfrm>
            <a:off x="5791698" y="2690336"/>
            <a:ext cx="5735216" cy="1477328"/>
          </a:xfrm>
          <a:prstGeom prst="rect">
            <a:avLst/>
          </a:prstGeom>
          <a:noFill/>
          <a:ln>
            <a:solidFill>
              <a:srgbClr val="FF0000"/>
            </a:solidFill>
          </a:ln>
        </p:spPr>
        <p:txBody>
          <a:bodyPr wrap="square" rtlCol="0">
            <a:spAutoFit/>
          </a:bodyPr>
          <a:lstStyle/>
          <a:p>
            <a:pPr algn="just"/>
            <a:r>
              <a:rPr lang="en-US" dirty="0">
                <a:latin typeface="times" panose="02020603050405020304" pitchFamily="18" charset="0"/>
                <a:cs typeface="times" panose="02020603050405020304" pitchFamily="18" charset="0"/>
              </a:rPr>
              <a:t>Based on the graph </a:t>
            </a:r>
            <a:r>
              <a:rPr lang="en-US" dirty="0">
                <a:solidFill>
                  <a:srgbClr val="FF0000"/>
                </a:solidFill>
                <a:latin typeface="times" panose="02020603050405020304" pitchFamily="18" charset="0"/>
                <a:cs typeface="times" panose="02020603050405020304" pitchFamily="18" charset="0"/>
              </a:rPr>
              <a:t>*2014* </a:t>
            </a:r>
            <a:r>
              <a:rPr lang="en-US" dirty="0">
                <a:latin typeface="times" panose="02020603050405020304" pitchFamily="18" charset="0"/>
                <a:cs typeface="times" panose="02020603050405020304" pitchFamily="18" charset="0"/>
              </a:rPr>
              <a:t>is the year when most of the movies were released</a:t>
            </a:r>
          </a:p>
          <a:p>
            <a:pPr algn="just"/>
            <a:endParaRPr lang="en-US" dirty="0">
              <a:latin typeface="times" panose="02020603050405020304" pitchFamily="18" charset="0"/>
              <a:cs typeface="times" panose="02020603050405020304" pitchFamily="18" charset="0"/>
            </a:endParaRPr>
          </a:p>
          <a:p>
            <a:pPr algn="just"/>
            <a:r>
              <a:rPr lang="en-US" dirty="0">
                <a:latin typeface="times" panose="02020603050405020304" pitchFamily="18" charset="0"/>
                <a:cs typeface="times" panose="02020603050405020304" pitchFamily="18" charset="0"/>
              </a:rPr>
              <a:t>Also </a:t>
            </a:r>
            <a:r>
              <a:rPr lang="en-US" dirty="0">
                <a:solidFill>
                  <a:srgbClr val="FF0000"/>
                </a:solidFill>
                <a:latin typeface="times" panose="02020603050405020304" pitchFamily="18" charset="0"/>
                <a:cs typeface="times" panose="02020603050405020304" pitchFamily="18" charset="0"/>
              </a:rPr>
              <a:t>*2001* </a:t>
            </a:r>
            <a:r>
              <a:rPr lang="en-US" dirty="0">
                <a:latin typeface="times" panose="02020603050405020304" pitchFamily="18" charset="0"/>
                <a:cs typeface="times" panose="02020603050405020304" pitchFamily="18" charset="0"/>
              </a:rPr>
              <a:t>is the year when lease number of movies were released.</a:t>
            </a:r>
            <a:endParaRPr lang="en-CA"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141463275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a:t>
            </a:r>
            <a:r>
              <a:rPr lang="en-IN" sz="1800" u="sng" dirty="0">
                <a:latin typeface="Times New Roman" panose="02020603050405020304" pitchFamily="18" charset="0"/>
                <a:ea typeface="Times New Roman" panose="02020603050405020304" pitchFamily="18" charset="0"/>
                <a:cs typeface="Times New Roman" panose="02020603050405020304" pitchFamily="18" charset="0"/>
              </a:rPr>
              <a:t>GENRES</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6251003" y="2828835"/>
            <a:ext cx="5735216" cy="1200329"/>
          </a:xfrm>
          <a:prstGeom prst="rect">
            <a:avLst/>
          </a:prstGeom>
          <a:noFill/>
          <a:ln>
            <a:solidFill>
              <a:srgbClr val="FF0000"/>
            </a:solidFill>
          </a:ln>
        </p:spPr>
        <p:txBody>
          <a:bodyPr wrap="square" rtlCol="0">
            <a:spAutoFit/>
          </a:bodyPr>
          <a:lstStyle/>
          <a:p>
            <a:pPr algn="just"/>
            <a:r>
              <a:rPr lang="en-US" b="0" i="0" dirty="0">
                <a:solidFill>
                  <a:srgbClr val="000000"/>
                </a:solidFill>
                <a:effectLst/>
                <a:latin typeface="times" panose="02020603050405020304" pitchFamily="18" charset="0"/>
                <a:cs typeface="times" panose="02020603050405020304" pitchFamily="18" charset="0"/>
              </a:rPr>
              <a:t>Based on the graph above, we can conclude Most movies were released based on the </a:t>
            </a:r>
            <a:r>
              <a:rPr lang="en-US" b="0" i="1" dirty="0">
                <a:solidFill>
                  <a:srgbClr val="FF0000"/>
                </a:solidFill>
                <a:effectLst/>
                <a:latin typeface="times" panose="02020603050405020304" pitchFamily="18" charset="0"/>
                <a:cs typeface="times" panose="02020603050405020304" pitchFamily="18" charset="0"/>
              </a:rPr>
              <a:t>DRAMA</a:t>
            </a:r>
            <a:r>
              <a:rPr lang="en-US" b="0" i="0" dirty="0">
                <a:solidFill>
                  <a:srgbClr val="FF0000"/>
                </a:solidFill>
                <a:effectLst/>
                <a:latin typeface="times" panose="02020603050405020304" pitchFamily="18" charset="0"/>
                <a:cs typeface="times" panose="02020603050405020304" pitchFamily="18" charset="0"/>
              </a:rPr>
              <a:t> GENRE</a:t>
            </a:r>
          </a:p>
          <a:p>
            <a:pPr algn="just"/>
            <a:endParaRPr lang="en-US" b="0" i="0" dirty="0">
              <a:solidFill>
                <a:srgbClr val="000000"/>
              </a:solidFill>
              <a:effectLst/>
              <a:latin typeface="times" panose="02020603050405020304" pitchFamily="18" charset="0"/>
              <a:cs typeface="times" panose="02020603050405020304" pitchFamily="18" charset="0"/>
            </a:endParaRPr>
          </a:p>
          <a:p>
            <a:pPr algn="just"/>
            <a:r>
              <a:rPr lang="en-US" b="0" i="0" dirty="0">
                <a:solidFill>
                  <a:srgbClr val="000000"/>
                </a:solidFill>
                <a:effectLst/>
                <a:latin typeface="times" panose="02020603050405020304" pitchFamily="18" charset="0"/>
                <a:cs typeface="times" panose="02020603050405020304" pitchFamily="18" charset="0"/>
              </a:rPr>
              <a:t>The lease popular option was </a:t>
            </a:r>
            <a:r>
              <a:rPr lang="en-US" b="0" i="1" dirty="0">
                <a:solidFill>
                  <a:srgbClr val="FF0000"/>
                </a:solidFill>
                <a:effectLst/>
                <a:latin typeface="times" panose="02020603050405020304" pitchFamily="18" charset="0"/>
                <a:cs typeface="times" panose="02020603050405020304" pitchFamily="18" charset="0"/>
              </a:rPr>
              <a:t>DRAMA COMEDY</a:t>
            </a:r>
            <a:r>
              <a:rPr lang="en-US" b="0" i="0" dirty="0">
                <a:solidFill>
                  <a:srgbClr val="FF0000"/>
                </a:solidFill>
                <a:effectLst/>
                <a:latin typeface="times" panose="02020603050405020304" pitchFamily="18" charset="0"/>
                <a:cs typeface="times" panose="02020603050405020304" pitchFamily="18" charset="0"/>
              </a:rPr>
              <a:t> GENRE</a:t>
            </a:r>
          </a:p>
        </p:txBody>
      </p:sp>
      <p:pic>
        <p:nvPicPr>
          <p:cNvPr id="8" name="Picture 7" descr="A picture containing text, screenshot, colorfulness, diagram&#10;&#10;Description automatically generated">
            <a:extLst>
              <a:ext uri="{FF2B5EF4-FFF2-40B4-BE49-F238E27FC236}">
                <a16:creationId xmlns:a16="http://schemas.microsoft.com/office/drawing/2014/main" id="{510670FE-AE21-9F24-3424-1524B8BAA2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81" y="1524000"/>
            <a:ext cx="5964864" cy="4320000"/>
          </a:xfrm>
          <a:prstGeom prst="rect">
            <a:avLst/>
          </a:prstGeom>
          <a:noFill/>
          <a:ln>
            <a:noFill/>
          </a:ln>
        </p:spPr>
      </p:pic>
    </p:spTree>
    <p:extLst>
      <p:ext uri="{BB962C8B-B14F-4D97-AF65-F5344CB8AC3E}">
        <p14:creationId xmlns:p14="http://schemas.microsoft.com/office/powerpoint/2010/main" val="368583635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DISTRIBUTION OF MOVIES BASED ON LANGUAGE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6251003" y="2828835"/>
            <a:ext cx="5735216" cy="923330"/>
          </a:xfrm>
          <a:prstGeom prst="rect">
            <a:avLst/>
          </a:prstGeom>
          <a:noFill/>
          <a:ln>
            <a:solidFill>
              <a:srgbClr val="FF0000"/>
            </a:solidFill>
          </a:ln>
        </p:spPr>
        <p:txBody>
          <a:bodyPr wrap="square" rtlCol="0">
            <a:spAutoFit/>
          </a:bodyPr>
          <a:lstStyle/>
          <a:p>
            <a:pPr algn="just"/>
            <a:r>
              <a:rPr lang="en-US" b="0" i="0" dirty="0">
                <a:solidFill>
                  <a:srgbClr val="000000"/>
                </a:solidFill>
                <a:effectLst/>
                <a:latin typeface="times" panose="02020603050405020304" pitchFamily="18" charset="0"/>
                <a:cs typeface="times" panose="02020603050405020304" pitchFamily="18" charset="0"/>
              </a:rPr>
              <a:t>Based on the graph above, we can conclude Most movies were released </a:t>
            </a:r>
            <a:r>
              <a:rPr lang="en-US" dirty="0">
                <a:solidFill>
                  <a:srgbClr val="000000"/>
                </a:solidFill>
                <a:latin typeface="times" panose="02020603050405020304" pitchFamily="18" charset="0"/>
                <a:cs typeface="times" panose="02020603050405020304" pitchFamily="18" charset="0"/>
              </a:rPr>
              <a:t>in the </a:t>
            </a:r>
            <a:r>
              <a:rPr lang="en-US" dirty="0">
                <a:solidFill>
                  <a:srgbClr val="FF0000"/>
                </a:solidFill>
                <a:latin typeface="times" panose="02020603050405020304" pitchFamily="18" charset="0"/>
                <a:cs typeface="times" panose="02020603050405020304" pitchFamily="18" charset="0"/>
              </a:rPr>
              <a:t>English</a:t>
            </a:r>
            <a:r>
              <a:rPr lang="en-US" dirty="0">
                <a:solidFill>
                  <a:srgbClr val="000000"/>
                </a:solidFill>
                <a:latin typeface="times" panose="02020603050405020304" pitchFamily="18" charset="0"/>
                <a:cs typeface="times" panose="02020603050405020304" pitchFamily="18" charset="0"/>
              </a:rPr>
              <a:t> Language compared to any other languages.</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2" name="Picture 1">
            <a:extLst>
              <a:ext uri="{FF2B5EF4-FFF2-40B4-BE49-F238E27FC236}">
                <a16:creationId xmlns:a16="http://schemas.microsoft.com/office/drawing/2014/main" id="{3AB40B52-BB4B-335D-320B-82960B05D6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5086" y="1278255"/>
            <a:ext cx="5517574" cy="4536000"/>
          </a:xfrm>
          <a:prstGeom prst="rect">
            <a:avLst/>
          </a:prstGeom>
          <a:noFill/>
          <a:ln>
            <a:noFill/>
          </a:ln>
        </p:spPr>
      </p:pic>
    </p:spTree>
    <p:extLst>
      <p:ext uri="{BB962C8B-B14F-4D97-AF65-F5344CB8AC3E}">
        <p14:creationId xmlns:p14="http://schemas.microsoft.com/office/powerpoint/2010/main" val="333909123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REVENUE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369332"/>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movie “</a:t>
            </a:r>
            <a:r>
              <a:rPr lang="en-US" b="0" i="0" dirty="0">
                <a:solidFill>
                  <a:srgbClr val="FF0000"/>
                </a:solidFill>
                <a:effectLst/>
                <a:latin typeface="times" panose="02020603050405020304" pitchFamily="18" charset="0"/>
                <a:cs typeface="times" panose="02020603050405020304" pitchFamily="18" charset="0"/>
              </a:rPr>
              <a:t>AVATAR</a:t>
            </a:r>
            <a:r>
              <a:rPr lang="en-US" b="0" i="0" dirty="0">
                <a:solidFill>
                  <a:srgbClr val="000000"/>
                </a:solidFill>
                <a:effectLst/>
                <a:latin typeface="times" panose="02020603050405020304" pitchFamily="18" charset="0"/>
                <a:cs typeface="times" panose="02020603050405020304" pitchFamily="18" charset="0"/>
              </a:rPr>
              <a:t>” tops any movie in terms of Revenue collected in the box office</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4" name="Picture 3">
            <a:extLst>
              <a:ext uri="{FF2B5EF4-FFF2-40B4-BE49-F238E27FC236}">
                <a16:creationId xmlns:a16="http://schemas.microsoft.com/office/drawing/2014/main" id="{F97B57D3-3AD4-41D0-C800-AEDC29FCFD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5680" y="1150225"/>
            <a:ext cx="6280012" cy="3780000"/>
          </a:xfrm>
          <a:prstGeom prst="rect">
            <a:avLst/>
          </a:prstGeom>
          <a:noFill/>
          <a:ln>
            <a:noFill/>
          </a:ln>
        </p:spPr>
      </p:pic>
    </p:spTree>
    <p:extLst>
      <p:ext uri="{BB962C8B-B14F-4D97-AF65-F5344CB8AC3E}">
        <p14:creationId xmlns:p14="http://schemas.microsoft.com/office/powerpoint/2010/main" val="205652947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HIGHEST RUNTIME</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646331"/>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a:t>
            </a:r>
            <a:r>
              <a:rPr lang="en-US" dirty="0">
                <a:solidFill>
                  <a:srgbClr val="FF0000"/>
                </a:solidFill>
                <a:latin typeface="times" panose="02020603050405020304" pitchFamily="18" charset="0"/>
                <a:cs typeface="times" panose="02020603050405020304" pitchFamily="18" charset="0"/>
              </a:rPr>
              <a:t>Centennial</a:t>
            </a:r>
            <a:r>
              <a:rPr lang="en-US" b="0" i="0" dirty="0">
                <a:solidFill>
                  <a:srgbClr val="000000"/>
                </a:solidFill>
                <a:effectLst/>
                <a:latin typeface="times" panose="02020603050405020304" pitchFamily="18" charset="0"/>
                <a:cs typeface="times" panose="02020603050405020304" pitchFamily="18" charset="0"/>
              </a:rPr>
              <a:t>” Miniseries was one of the longest and most ambitious television projects attempted at the time according to Google sources.</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2" name="Picture 1" descr="A picture containing text, screenshot, diagram, plot&#10;&#10;Description automatically generated">
            <a:extLst>
              <a:ext uri="{FF2B5EF4-FFF2-40B4-BE49-F238E27FC236}">
                <a16:creationId xmlns:a16="http://schemas.microsoft.com/office/drawing/2014/main" id="{7E74DCD3-33B7-89E1-5FF1-F916DADA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2521" y="1468722"/>
            <a:ext cx="6526329" cy="3744000"/>
          </a:xfrm>
          <a:prstGeom prst="rect">
            <a:avLst/>
          </a:prstGeom>
          <a:noFill/>
          <a:ln>
            <a:noFill/>
          </a:ln>
        </p:spPr>
      </p:pic>
    </p:spTree>
    <p:extLst>
      <p:ext uri="{BB962C8B-B14F-4D97-AF65-F5344CB8AC3E}">
        <p14:creationId xmlns:p14="http://schemas.microsoft.com/office/powerpoint/2010/main" val="406750673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746450"/>
            <a:ext cx="9601200" cy="4587550"/>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TOP 5 MOVIES BASED ON HIGHEST </a:t>
            </a:r>
            <a:r>
              <a:rPr lang="en-CA" sz="1800" u="sng" dirty="0">
                <a:latin typeface="Times New Roman" panose="02020603050405020304" pitchFamily="18" charset="0"/>
                <a:ea typeface="Times New Roman" panose="02020603050405020304" pitchFamily="18" charset="0"/>
                <a:cs typeface="Times New Roman" panose="02020603050405020304" pitchFamily="18" charset="0"/>
              </a:rPr>
              <a:t>VOTECOUNT</a:t>
            </a: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212722"/>
            <a:ext cx="10923534" cy="369332"/>
          </a:xfrm>
          <a:prstGeom prst="rect">
            <a:avLst/>
          </a:prstGeom>
          <a:noFill/>
          <a:ln>
            <a:solidFill>
              <a:srgbClr val="FF0000"/>
            </a:solidFill>
          </a:ln>
        </p:spPr>
        <p:txBody>
          <a:bodyPr wrap="square" rtlCol="0">
            <a:spAutoFit/>
          </a:bodyPr>
          <a:lstStyle/>
          <a:p>
            <a:pPr algn="ctr"/>
            <a:r>
              <a:rPr lang="en-US" b="0" i="0" dirty="0">
                <a:solidFill>
                  <a:srgbClr val="000000"/>
                </a:solidFill>
                <a:effectLst/>
                <a:latin typeface="times" panose="02020603050405020304" pitchFamily="18" charset="0"/>
                <a:cs typeface="times" panose="02020603050405020304" pitchFamily="18" charset="0"/>
              </a:rPr>
              <a:t>Based on the graph above, the “</a:t>
            </a:r>
            <a:r>
              <a:rPr lang="en-US" b="0" i="0" dirty="0">
                <a:solidFill>
                  <a:srgbClr val="FF0000"/>
                </a:solidFill>
                <a:effectLst/>
                <a:latin typeface="times" panose="02020603050405020304" pitchFamily="18" charset="0"/>
                <a:cs typeface="times" panose="02020603050405020304" pitchFamily="18" charset="0"/>
              </a:rPr>
              <a:t>INCEPTION</a:t>
            </a:r>
            <a:r>
              <a:rPr lang="en-US" b="0" i="0" dirty="0">
                <a:solidFill>
                  <a:srgbClr val="000000"/>
                </a:solidFill>
                <a:effectLst/>
                <a:latin typeface="times" panose="02020603050405020304" pitchFamily="18" charset="0"/>
                <a:cs typeface="times" panose="02020603050405020304" pitchFamily="18" charset="0"/>
              </a:rPr>
              <a:t>” movie tops the list in terms of highest vote provided by the users. </a:t>
            </a:r>
            <a:endParaRPr lang="en-US" b="0" i="0" dirty="0">
              <a:solidFill>
                <a:srgbClr val="FF0000"/>
              </a:solidFill>
              <a:effectLst/>
              <a:latin typeface="times" panose="02020603050405020304" pitchFamily="18" charset="0"/>
              <a:cs typeface="times" panose="02020603050405020304" pitchFamily="18" charset="0"/>
            </a:endParaRPr>
          </a:p>
        </p:txBody>
      </p:sp>
      <p:pic>
        <p:nvPicPr>
          <p:cNvPr id="4" name="Picture 3" descr="A picture containing text, screenshot, diagram, line&#10;&#10;Description automatically generated">
            <a:extLst>
              <a:ext uri="{FF2B5EF4-FFF2-40B4-BE49-F238E27FC236}">
                <a16:creationId xmlns:a16="http://schemas.microsoft.com/office/drawing/2014/main" id="{DA881601-2BF7-D992-6107-BAA31B363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4080" y="1366225"/>
            <a:ext cx="6608141" cy="3348000"/>
          </a:xfrm>
          <a:prstGeom prst="rect">
            <a:avLst/>
          </a:prstGeom>
          <a:noFill/>
          <a:ln>
            <a:noFill/>
          </a:ln>
        </p:spPr>
      </p:pic>
    </p:spTree>
    <p:extLst>
      <p:ext uri="{BB962C8B-B14F-4D97-AF65-F5344CB8AC3E}">
        <p14:creationId xmlns:p14="http://schemas.microsoft.com/office/powerpoint/2010/main" val="387068843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GENRES</a:t>
            </a: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EA25BE-9398-F973-13F0-CA3B36AAE733}"/>
              </a:ext>
            </a:extLst>
          </p:cNvPr>
          <p:cNvSpPr txBox="1"/>
          <p:nvPr/>
        </p:nvSpPr>
        <p:spPr>
          <a:xfrm>
            <a:off x="786384" y="5174110"/>
            <a:ext cx="10923534" cy="923330"/>
          </a:xfrm>
          <a:prstGeom prst="rect">
            <a:avLst/>
          </a:prstGeom>
          <a:noFill/>
          <a:ln>
            <a:solidFill>
              <a:srgbClr val="FF0000"/>
            </a:solidFill>
          </a:ln>
        </p:spPr>
        <p:txBody>
          <a:bodyPr wrap="square" rtlCol="0">
            <a:spAutoFit/>
          </a:bodyPr>
          <a:lstStyle/>
          <a:p>
            <a:pPr algn="just"/>
            <a:r>
              <a:rPr lang="en-US" b="0" i="0" dirty="0">
                <a:effectLst/>
                <a:latin typeface="times" panose="02020603050405020304" pitchFamily="18" charset="0"/>
                <a:cs typeface="times" panose="02020603050405020304" pitchFamily="18" charset="0"/>
              </a:rPr>
              <a:t>A word cloud is a visual representation (image) of word data. In other words, it is a collection, or cluster, of words depicted in different sizes. The bigger and bolder the word appears, the more often it's mentioned within a given text and the more important it is.</a:t>
            </a:r>
          </a:p>
        </p:txBody>
      </p:sp>
      <p:pic>
        <p:nvPicPr>
          <p:cNvPr id="2" name="Picture 1">
            <a:extLst>
              <a:ext uri="{FF2B5EF4-FFF2-40B4-BE49-F238E27FC236}">
                <a16:creationId xmlns:a16="http://schemas.microsoft.com/office/drawing/2014/main" id="{484339BE-8B68-51A6-439F-7A3CF739EB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8520" y="1222225"/>
            <a:ext cx="6534959" cy="3636000"/>
          </a:xfrm>
          <a:prstGeom prst="rect">
            <a:avLst/>
          </a:prstGeom>
          <a:noFill/>
          <a:ln>
            <a:noFill/>
          </a:ln>
        </p:spPr>
      </p:pic>
    </p:spTree>
    <p:extLst>
      <p:ext uri="{BB962C8B-B14F-4D97-AF65-F5344CB8AC3E}">
        <p14:creationId xmlns:p14="http://schemas.microsoft.com/office/powerpoint/2010/main" val="36529697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29" y="98611"/>
            <a:ext cx="9601200" cy="555812"/>
          </a:xfrm>
        </p:spPr>
        <p:txBody>
          <a:bodyPr/>
          <a:lstStyle/>
          <a:p>
            <a:r>
              <a:rPr lang="en-US" i="1" dirty="0"/>
              <a:t>PROJECT CONTENTS</a:t>
            </a:r>
          </a:p>
        </p:txBody>
      </p:sp>
      <p:sp>
        <p:nvSpPr>
          <p:cNvPr id="3" name="Content Placeholder 2"/>
          <p:cNvSpPr>
            <a:spLocks noGrp="1"/>
          </p:cNvSpPr>
          <p:nvPr>
            <p:ph idx="1"/>
          </p:nvPr>
        </p:nvSpPr>
        <p:spPr>
          <a:xfrm>
            <a:off x="647329" y="717176"/>
            <a:ext cx="4727104" cy="5423648"/>
          </a:xfrm>
        </p:spPr>
        <p:txBody>
          <a:bodyPr>
            <a:normAutofit/>
          </a:bodyPr>
          <a:lstStyle/>
          <a:p>
            <a:pPr marL="457200" indent="-457200" algn="l" rtl="0"/>
            <a:r>
              <a:rPr lang="en-US" sz="1600" dirty="0">
                <a:latin typeface="Times New Roman" panose="02020603050405020304" pitchFamily="18" charset="0"/>
                <a:cs typeface="Times New Roman" panose="02020603050405020304" pitchFamily="18" charset="0"/>
              </a:rPr>
              <a:t>PROBLEM STATEMENT &amp; OBJECTIVE</a:t>
            </a:r>
          </a:p>
          <a:p>
            <a:pPr marL="457200" indent="-457200" algn="l" rtl="0"/>
            <a:r>
              <a:rPr lang="en-US" sz="1600" dirty="0">
                <a:latin typeface="Times New Roman" panose="02020603050405020304" pitchFamily="18" charset="0"/>
                <a:cs typeface="Times New Roman" panose="02020603050405020304" pitchFamily="18" charset="0"/>
              </a:rPr>
              <a:t>RECOMMENDER SYSTEMS</a:t>
            </a:r>
          </a:p>
          <a:p>
            <a:pPr marL="457200" indent="-457200" algn="l" rtl="0"/>
            <a:r>
              <a:rPr lang="en-US" sz="1600" dirty="0">
                <a:latin typeface="Times New Roman" panose="02020603050405020304" pitchFamily="18" charset="0"/>
                <a:cs typeface="Times New Roman" panose="02020603050405020304" pitchFamily="18" charset="0"/>
              </a:rPr>
              <a:t>IMPACTS OF RECOMMENDER SYSTEMS</a:t>
            </a:r>
          </a:p>
          <a:p>
            <a:pPr marL="457200" indent="-457200" algn="l" rtl="0"/>
            <a:r>
              <a:rPr lang="en-US" sz="1600" dirty="0">
                <a:latin typeface="Times New Roman" panose="02020603050405020304" pitchFamily="18" charset="0"/>
                <a:cs typeface="Times New Roman" panose="02020603050405020304" pitchFamily="18" charset="0"/>
              </a:rPr>
              <a:t>PROJECT ROADMAP</a:t>
            </a:r>
          </a:p>
          <a:p>
            <a:pPr marL="457200" indent="-457200" algn="l" rtl="0"/>
            <a:r>
              <a:rPr lang="en-US" sz="1600" dirty="0">
                <a:latin typeface="Times New Roman" panose="02020603050405020304" pitchFamily="18" charset="0"/>
                <a:cs typeface="Times New Roman" panose="02020603050405020304" pitchFamily="18" charset="0"/>
              </a:rPr>
              <a:t>DATASET DESCRIPTION </a:t>
            </a:r>
          </a:p>
          <a:p>
            <a:pPr marL="457200" indent="-457200" algn="l" rtl="0"/>
            <a:r>
              <a:rPr lang="en-US" sz="1600" dirty="0">
                <a:latin typeface="Times New Roman" panose="02020603050405020304" pitchFamily="18" charset="0"/>
                <a:cs typeface="Times New Roman" panose="02020603050405020304" pitchFamily="18" charset="0"/>
              </a:rPr>
              <a:t>DATA PREPROCESSING </a:t>
            </a:r>
          </a:p>
          <a:p>
            <a:pPr marL="457200" indent="-457200" algn="l" rtl="0"/>
            <a:r>
              <a:rPr lang="en-IN" sz="1600" dirty="0">
                <a:latin typeface="Times New Roman" panose="02020603050405020304" pitchFamily="18" charset="0"/>
                <a:cs typeface="Times New Roman" panose="02020603050405020304" pitchFamily="18" charset="0"/>
              </a:rPr>
              <a:t>EXPLORATORY DATA ANALYSIS</a:t>
            </a:r>
          </a:p>
          <a:p>
            <a:pPr marL="457200" indent="-457200" algn="l" rtl="0"/>
            <a:r>
              <a:rPr lang="en-US" sz="1600" dirty="0">
                <a:latin typeface="Times New Roman" panose="02020603050405020304" pitchFamily="18" charset="0"/>
                <a:cs typeface="Times New Roman" panose="02020603050405020304" pitchFamily="18" charset="0"/>
              </a:rPr>
              <a:t>PLOTS AND INSIGHTS</a:t>
            </a:r>
          </a:p>
          <a:p>
            <a:pPr marL="457200" indent="-457200"/>
            <a:r>
              <a:rPr lang="en-US" sz="1600" dirty="0">
                <a:latin typeface="Times New Roman" panose="02020603050405020304" pitchFamily="18" charset="0"/>
                <a:cs typeface="Times New Roman" panose="02020603050405020304" pitchFamily="18" charset="0"/>
              </a:rPr>
              <a:t>LITERATURE SURVEY</a:t>
            </a:r>
          </a:p>
          <a:p>
            <a:pPr marL="457200" indent="-457200" algn="l" rtl="0"/>
            <a:r>
              <a:rPr lang="en-US" sz="1600" dirty="0">
                <a:latin typeface="Times New Roman" panose="02020603050405020304" pitchFamily="18" charset="0"/>
                <a:cs typeface="Times New Roman" panose="02020603050405020304" pitchFamily="18" charset="0"/>
              </a:rPr>
              <a:t>TYPES OF RECOMMENDATION MODELS</a:t>
            </a:r>
          </a:p>
          <a:p>
            <a:pPr marL="457200" indent="-457200" algn="l" rtl="0"/>
            <a:r>
              <a:rPr lang="en-US" sz="1600" dirty="0">
                <a:latin typeface="Times New Roman" panose="02020603050405020304" pitchFamily="18" charset="0"/>
                <a:cs typeface="Times New Roman" panose="02020603050405020304" pitchFamily="18" charset="0"/>
              </a:rPr>
              <a:t>MODEL SELECTION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lgn="l" rtl="0">
              <a:buNone/>
            </a:pPr>
            <a:endParaRPr lang="en-US" dirty="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781839E9-541F-B7F8-376F-05139205839C}"/>
              </a:ext>
            </a:extLst>
          </p:cNvPr>
          <p:cNvSpPr txBox="1">
            <a:spLocks/>
          </p:cNvSpPr>
          <p:nvPr/>
        </p:nvSpPr>
        <p:spPr>
          <a:xfrm>
            <a:off x="6096000" y="654423"/>
            <a:ext cx="4727104" cy="5423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WHY CONTENT BASED FILTERING???</a:t>
            </a:r>
          </a:p>
          <a:p>
            <a:r>
              <a:rPr lang="en-US" sz="1600" dirty="0">
                <a:latin typeface="Times New Roman" panose="02020603050405020304" pitchFamily="18" charset="0"/>
                <a:cs typeface="Times New Roman" panose="02020603050405020304" pitchFamily="18" charset="0"/>
              </a:rPr>
              <a:t> SIMILARITY SCORE CALCULATION</a:t>
            </a:r>
          </a:p>
          <a:p>
            <a:r>
              <a:rPr lang="en-US" sz="1600" dirty="0">
                <a:latin typeface="Times New Roman" panose="02020603050405020304" pitchFamily="18" charset="0"/>
                <a:cs typeface="Times New Roman" panose="02020603050405020304" pitchFamily="18" charset="0"/>
              </a:rPr>
              <a:t>RECOMMENDATION GENERATION </a:t>
            </a:r>
          </a:p>
          <a:p>
            <a:r>
              <a:rPr lang="en-US" sz="1600" dirty="0">
                <a:latin typeface="Times New Roman" panose="02020603050405020304" pitchFamily="18" charset="0"/>
                <a:cs typeface="Times New Roman" panose="02020603050405020304" pitchFamily="18" charset="0"/>
              </a:rPr>
              <a:t>USER INTERFACE </a:t>
            </a:r>
            <a:r>
              <a:rPr lang="en-IN" sz="1600" dirty="0">
                <a:latin typeface="Times New Roman" panose="02020603050405020304" pitchFamily="18" charset="0"/>
                <a:cs typeface="Times New Roman" panose="02020603050405020304" pitchFamily="18" charset="0"/>
              </a:rPr>
              <a:t>DEVELOPMENT </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MODEL DEPLOYMENT &amp; TESTING</a:t>
            </a:r>
          </a:p>
          <a:p>
            <a:r>
              <a:rPr lang="en-US" sz="1600" dirty="0">
                <a:latin typeface="Times New Roman" panose="02020603050405020304" pitchFamily="18" charset="0"/>
                <a:cs typeface="Times New Roman" panose="02020603050405020304" pitchFamily="18" charset="0"/>
              </a:rPr>
              <a:t>CHALLENGES FACED </a:t>
            </a:r>
          </a:p>
          <a:p>
            <a:r>
              <a:rPr lang="en-US" sz="1600" dirty="0">
                <a:latin typeface="Times New Roman" panose="02020603050405020304" pitchFamily="18" charset="0"/>
                <a:cs typeface="Times New Roman" panose="02020603050405020304" pitchFamily="18" charset="0"/>
              </a:rPr>
              <a:t>FUTURE SCOPE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Font typeface="Arial" pitchFamily="34" charse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617762"/>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a:t>
            </a:r>
            <a:r>
              <a:rPr lang="en-CA" sz="1800" u="sng" dirty="0">
                <a:latin typeface="Times New Roman" panose="02020603050405020304" pitchFamily="18" charset="0"/>
                <a:ea typeface="Times New Roman" panose="02020603050405020304" pitchFamily="18" charset="0"/>
                <a:cs typeface="Times New Roman" panose="02020603050405020304" pitchFamily="18" charset="0"/>
              </a:rPr>
              <a:t>KEYWORDS</a:t>
            </a:r>
            <a:endPar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FF28945-86DE-7F84-5642-878143E275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3248" y="929445"/>
            <a:ext cx="7505504" cy="4176000"/>
          </a:xfrm>
          <a:prstGeom prst="rect">
            <a:avLst/>
          </a:prstGeom>
          <a:noFill/>
          <a:ln>
            <a:noFill/>
          </a:ln>
        </p:spPr>
      </p:pic>
    </p:spTree>
    <p:extLst>
      <p:ext uri="{BB962C8B-B14F-4D97-AF65-F5344CB8AC3E}">
        <p14:creationId xmlns:p14="http://schemas.microsoft.com/office/powerpoint/2010/main" val="87444846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A97306-7E2A-8A81-060D-4AF065F0D279}"/>
              </a:ext>
            </a:extLst>
          </p:cNvPr>
          <p:cNvSpPr>
            <a:spLocks noGrp="1"/>
          </p:cNvSpPr>
          <p:nvPr>
            <p:ph idx="1"/>
          </p:nvPr>
        </p:nvSpPr>
        <p:spPr>
          <a:xfrm>
            <a:off x="665086" y="363894"/>
            <a:ext cx="9601200" cy="4970106"/>
          </a:xfrm>
        </p:spPr>
        <p:txBody>
          <a:bodyPr>
            <a:normAutofit/>
          </a:bodyPr>
          <a:lstStyle/>
          <a:p>
            <a:pPr marL="0" indent="0" algn="just">
              <a:lnSpc>
                <a:spcPct val="125000"/>
              </a:lnSpc>
              <a:buNone/>
            </a:pPr>
            <a:r>
              <a:rPr lang="en-CA" sz="1800" u="sng" dirty="0">
                <a:effectLst/>
                <a:latin typeface="Times New Roman" panose="02020603050405020304" pitchFamily="18" charset="0"/>
                <a:ea typeface="Times New Roman" panose="02020603050405020304" pitchFamily="18" charset="0"/>
                <a:cs typeface="Times New Roman" panose="02020603050405020304" pitchFamily="18" charset="0"/>
              </a:rPr>
              <a:t>WORDCLOUD BASED ON MOVIE DIRECTORS</a:t>
            </a:r>
          </a:p>
          <a:p>
            <a:pPr marL="0" indent="0" algn="just">
              <a:lnSpc>
                <a:spcPct val="125000"/>
              </a:lnSpc>
              <a:buNone/>
            </a:pPr>
            <a:endParaRPr lang="en-CA" sz="1800" u="sng"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25000"/>
              </a:lnSpc>
              <a:buNone/>
            </a:pPr>
            <a:endParaRPr lang="en-CA" sz="18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lvl="0" indent="0" algn="just">
              <a:lnSpc>
                <a:spcPct val="125000"/>
              </a:lnSpc>
              <a:buNone/>
            </a:pPr>
            <a:endParaRPr lang="en-CA"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9567775-39AF-4C60-844B-2739347A55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6675" y="1158000"/>
            <a:ext cx="7498022" cy="4176000"/>
          </a:xfrm>
          <a:prstGeom prst="rect">
            <a:avLst/>
          </a:prstGeom>
          <a:noFill/>
          <a:ln>
            <a:noFill/>
          </a:ln>
        </p:spPr>
      </p:pic>
    </p:spTree>
    <p:extLst>
      <p:ext uri="{BB962C8B-B14F-4D97-AF65-F5344CB8AC3E}">
        <p14:creationId xmlns:p14="http://schemas.microsoft.com/office/powerpoint/2010/main" val="362876573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317240"/>
            <a:ext cx="9601200" cy="693576"/>
          </a:xfrm>
        </p:spPr>
        <p:txBody>
          <a:bodyPr/>
          <a:lstStyle/>
          <a:p>
            <a:r>
              <a:rPr lang="en-US" i="1" dirty="0"/>
              <a:t>TYPES OF RECOMMENDATION MODELS</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423249"/>
            <a:ext cx="9601200" cy="3248024"/>
          </a:xfrm>
        </p:spPr>
        <p:txBody>
          <a:bodyPr>
            <a:normAutofit/>
          </a:bodyPr>
          <a:lstStyle/>
          <a:p>
            <a:r>
              <a:rPr lang="en-US" dirty="0">
                <a:latin typeface="times" panose="02020603050405020304" pitchFamily="18" charset="0"/>
              </a:rPr>
              <a:t>CONTENT – BASED TECHNIQUES</a:t>
            </a:r>
          </a:p>
          <a:p>
            <a:r>
              <a:rPr lang="en-US" dirty="0">
                <a:latin typeface="times" panose="02020603050405020304" pitchFamily="18" charset="0"/>
              </a:rPr>
              <a:t>COLLABORATIVE FILTERING</a:t>
            </a:r>
          </a:p>
          <a:p>
            <a:r>
              <a:rPr lang="en-US" dirty="0">
                <a:latin typeface="times" panose="02020603050405020304" pitchFamily="18" charset="0"/>
              </a:rPr>
              <a:t>HYBRID TECHNIQUES</a:t>
            </a:r>
          </a:p>
        </p:txBody>
      </p:sp>
    </p:spTree>
    <p:extLst>
      <p:ext uri="{BB962C8B-B14F-4D97-AF65-F5344CB8AC3E}">
        <p14:creationId xmlns:p14="http://schemas.microsoft.com/office/powerpoint/2010/main" val="262944161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38E2-647D-C6BD-F2BC-1FE9C500D00F}"/>
              </a:ext>
            </a:extLst>
          </p:cNvPr>
          <p:cNvSpPr>
            <a:spLocks noGrp="1"/>
          </p:cNvSpPr>
          <p:nvPr>
            <p:ph type="title"/>
          </p:nvPr>
        </p:nvSpPr>
        <p:spPr>
          <a:xfrm>
            <a:off x="811306" y="414206"/>
            <a:ext cx="9601200" cy="562947"/>
          </a:xfrm>
        </p:spPr>
        <p:txBody>
          <a:bodyPr/>
          <a:lstStyle/>
          <a:p>
            <a:r>
              <a:rPr lang="en-US" i="1" dirty="0"/>
              <a:t>COLLABORATIVE FILTERING</a:t>
            </a:r>
            <a:endParaRPr lang="te-IN" dirty="0"/>
          </a:p>
        </p:txBody>
      </p:sp>
      <p:sp>
        <p:nvSpPr>
          <p:cNvPr id="3" name="Content Placeholder 2">
            <a:extLst>
              <a:ext uri="{FF2B5EF4-FFF2-40B4-BE49-F238E27FC236}">
                <a16:creationId xmlns:a16="http://schemas.microsoft.com/office/drawing/2014/main" id="{68B3048C-6B77-200B-A236-8B9635AA6E2A}"/>
              </a:ext>
            </a:extLst>
          </p:cNvPr>
          <p:cNvSpPr>
            <a:spLocks noGrp="1"/>
          </p:cNvSpPr>
          <p:nvPr>
            <p:ph idx="1"/>
          </p:nvPr>
        </p:nvSpPr>
        <p:spPr>
          <a:xfrm>
            <a:off x="811306" y="1198441"/>
            <a:ext cx="9601200" cy="3809999"/>
          </a:xfrm>
        </p:spPr>
        <p:txBody>
          <a:bodyPr/>
          <a:lstStyle/>
          <a:p>
            <a:pPr algn="just"/>
            <a:r>
              <a:rPr lang="en-US" sz="1600" b="0" i="0" dirty="0">
                <a:solidFill>
                  <a:srgbClr val="292929"/>
                </a:solidFill>
                <a:effectLst/>
                <a:latin typeface="times" panose="02020603050405020304" pitchFamily="18" charset="0"/>
              </a:rPr>
              <a:t>The collaborative filtering method focuses on the similarity between different users and items. </a:t>
            </a:r>
          </a:p>
          <a:p>
            <a:pPr algn="just"/>
            <a:r>
              <a:rPr lang="en-US" sz="1600" dirty="0">
                <a:solidFill>
                  <a:srgbClr val="292929"/>
                </a:solidFill>
                <a:latin typeface="times" panose="02020603050405020304" pitchFamily="18" charset="0"/>
              </a:rPr>
              <a:t>There</a:t>
            </a:r>
            <a:r>
              <a:rPr lang="en-US" sz="1600" b="0" i="0" dirty="0">
                <a:solidFill>
                  <a:srgbClr val="292929"/>
                </a:solidFill>
                <a:effectLst/>
                <a:latin typeface="times" panose="02020603050405020304" pitchFamily="18" charset="0"/>
              </a:rPr>
              <a:t> are two types of </a:t>
            </a:r>
            <a:r>
              <a:rPr lang="en-US" sz="1600" dirty="0">
                <a:solidFill>
                  <a:srgbClr val="292929"/>
                </a:solidFill>
                <a:latin typeface="times" panose="02020603050405020304" pitchFamily="18" charset="0"/>
              </a:rPr>
              <a:t>collaborative filtering:</a:t>
            </a:r>
          </a:p>
          <a:p>
            <a:pPr algn="just"/>
            <a:r>
              <a:rPr lang="en-US" sz="1600" dirty="0">
                <a:solidFill>
                  <a:srgbClr val="292929"/>
                </a:solidFill>
                <a:latin typeface="times" panose="02020603050405020304" pitchFamily="18" charset="0"/>
              </a:rPr>
              <a:t>a. User-Based Collaborative Filtering: Find similar users, recommend movies they enjoyed but target user hasn't seen.</a:t>
            </a:r>
          </a:p>
          <a:p>
            <a:pPr algn="just"/>
            <a:r>
              <a:rPr lang="en-US" sz="1600" dirty="0">
                <a:solidFill>
                  <a:srgbClr val="292929"/>
                </a:solidFill>
                <a:latin typeface="times" panose="02020603050405020304" pitchFamily="18" charset="0"/>
              </a:rPr>
              <a:t> b. Item-Based Collaborative Filtering: Identify similar movies based on user ratings, recommend similar items to target user's rated/watched movies.</a:t>
            </a:r>
          </a:p>
          <a:p>
            <a:endParaRPr lang="te-IN" dirty="0"/>
          </a:p>
        </p:txBody>
      </p:sp>
      <p:pic>
        <p:nvPicPr>
          <p:cNvPr id="4" name="Picture 3">
            <a:extLst>
              <a:ext uri="{FF2B5EF4-FFF2-40B4-BE49-F238E27FC236}">
                <a16:creationId xmlns:a16="http://schemas.microsoft.com/office/drawing/2014/main" id="{141F6BFB-F4D2-D349-528C-A43BB7A998FF}"/>
              </a:ext>
            </a:extLst>
          </p:cNvPr>
          <p:cNvPicPr>
            <a:picLocks noChangeAspect="1"/>
          </p:cNvPicPr>
          <p:nvPr/>
        </p:nvPicPr>
        <p:blipFill>
          <a:blip r:embed="rId2"/>
          <a:stretch>
            <a:fillRect/>
          </a:stretch>
        </p:blipFill>
        <p:spPr>
          <a:xfrm>
            <a:off x="1185680" y="3429000"/>
            <a:ext cx="3113277" cy="2410473"/>
          </a:xfrm>
          <a:prstGeom prst="rect">
            <a:avLst/>
          </a:prstGeom>
        </p:spPr>
      </p:pic>
      <p:pic>
        <p:nvPicPr>
          <p:cNvPr id="6" name="Picture 2" descr="Collaborative Filtering Recommender System Diagram">
            <a:extLst>
              <a:ext uri="{FF2B5EF4-FFF2-40B4-BE49-F238E27FC236}">
                <a16:creationId xmlns:a16="http://schemas.microsoft.com/office/drawing/2014/main" id="{9491FA47-DBAE-6A16-501C-9D1F0668F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986" y="3488685"/>
            <a:ext cx="5303520" cy="229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83832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D73F-7CB7-BADD-247B-516A698CA658}"/>
              </a:ext>
            </a:extLst>
          </p:cNvPr>
          <p:cNvSpPr>
            <a:spLocks noGrp="1"/>
          </p:cNvSpPr>
          <p:nvPr>
            <p:ph type="title"/>
          </p:nvPr>
        </p:nvSpPr>
        <p:spPr>
          <a:xfrm>
            <a:off x="909918" y="378347"/>
            <a:ext cx="9601200" cy="562947"/>
          </a:xfrm>
        </p:spPr>
        <p:txBody>
          <a:bodyPr>
            <a:normAutofit/>
          </a:bodyPr>
          <a:lstStyle/>
          <a:p>
            <a:r>
              <a:rPr lang="en-US" sz="2800" i="1" dirty="0"/>
              <a:t>CODE SNIPPETS OF COLLABORATIVE FILTERING </a:t>
            </a:r>
            <a:endParaRPr lang="te-IN" sz="2800" dirty="0"/>
          </a:p>
        </p:txBody>
      </p:sp>
      <p:pic>
        <p:nvPicPr>
          <p:cNvPr id="11" name="Content Placeholder 10">
            <a:extLst>
              <a:ext uri="{FF2B5EF4-FFF2-40B4-BE49-F238E27FC236}">
                <a16:creationId xmlns:a16="http://schemas.microsoft.com/office/drawing/2014/main" id="{A13147A3-EA5B-AC5E-498B-ED4775770C2F}"/>
              </a:ext>
            </a:extLst>
          </p:cNvPr>
          <p:cNvPicPr>
            <a:picLocks noGrp="1" noChangeAspect="1"/>
          </p:cNvPicPr>
          <p:nvPr>
            <p:ph idx="1"/>
          </p:nvPr>
        </p:nvPicPr>
        <p:blipFill>
          <a:blip r:embed="rId2"/>
          <a:stretch>
            <a:fillRect/>
          </a:stretch>
        </p:blipFill>
        <p:spPr>
          <a:xfrm>
            <a:off x="909917" y="1013010"/>
            <a:ext cx="4899211" cy="4500283"/>
          </a:xfrm>
        </p:spPr>
      </p:pic>
      <p:pic>
        <p:nvPicPr>
          <p:cNvPr id="13" name="Picture 12">
            <a:extLst>
              <a:ext uri="{FF2B5EF4-FFF2-40B4-BE49-F238E27FC236}">
                <a16:creationId xmlns:a16="http://schemas.microsoft.com/office/drawing/2014/main" id="{64810B9C-691A-98F4-E42B-DF1BA521B99F}"/>
              </a:ext>
            </a:extLst>
          </p:cNvPr>
          <p:cNvPicPr>
            <a:picLocks noChangeAspect="1"/>
          </p:cNvPicPr>
          <p:nvPr/>
        </p:nvPicPr>
        <p:blipFill>
          <a:blip r:embed="rId3"/>
          <a:stretch>
            <a:fillRect/>
          </a:stretch>
        </p:blipFill>
        <p:spPr>
          <a:xfrm>
            <a:off x="5933888" y="1013010"/>
            <a:ext cx="5487147" cy="3489014"/>
          </a:xfrm>
          <a:prstGeom prst="rect">
            <a:avLst/>
          </a:prstGeom>
        </p:spPr>
      </p:pic>
    </p:spTree>
    <p:extLst>
      <p:ext uri="{BB962C8B-B14F-4D97-AF65-F5344CB8AC3E}">
        <p14:creationId xmlns:p14="http://schemas.microsoft.com/office/powerpoint/2010/main" val="22363550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FC1D-0C55-9BDD-D55C-9FA0C0BB6719}"/>
              </a:ext>
            </a:extLst>
          </p:cNvPr>
          <p:cNvSpPr>
            <a:spLocks noGrp="1"/>
          </p:cNvSpPr>
          <p:nvPr>
            <p:ph type="title"/>
          </p:nvPr>
        </p:nvSpPr>
        <p:spPr>
          <a:xfrm>
            <a:off x="1017104" y="483975"/>
            <a:ext cx="9601200" cy="562947"/>
          </a:xfrm>
        </p:spPr>
        <p:txBody>
          <a:bodyPr/>
          <a:lstStyle/>
          <a:p>
            <a:r>
              <a:rPr lang="en-US" i="1" dirty="0"/>
              <a:t>CONTENT BASED FILTERING</a:t>
            </a:r>
            <a:endParaRPr lang="te-IN" dirty="0"/>
          </a:p>
        </p:txBody>
      </p:sp>
      <p:sp>
        <p:nvSpPr>
          <p:cNvPr id="3" name="Content Placeholder 2">
            <a:extLst>
              <a:ext uri="{FF2B5EF4-FFF2-40B4-BE49-F238E27FC236}">
                <a16:creationId xmlns:a16="http://schemas.microsoft.com/office/drawing/2014/main" id="{AA835471-1D6F-6937-10AC-E77ADC2E0E76}"/>
              </a:ext>
            </a:extLst>
          </p:cNvPr>
          <p:cNvSpPr>
            <a:spLocks noGrp="1"/>
          </p:cNvSpPr>
          <p:nvPr>
            <p:ph idx="1"/>
          </p:nvPr>
        </p:nvSpPr>
        <p:spPr>
          <a:xfrm>
            <a:off x="1152939" y="1245705"/>
            <a:ext cx="9743661" cy="4545496"/>
          </a:xfrm>
        </p:spPr>
        <p:txBody>
          <a:bodyPr/>
          <a:lstStyle/>
          <a:p>
            <a:pPr algn="just"/>
            <a:r>
              <a:rPr lang="en-US" sz="1600" b="0" i="0" dirty="0">
                <a:solidFill>
                  <a:srgbClr val="292929"/>
                </a:solidFill>
                <a:effectLst/>
                <a:latin typeface="times" panose="02020603050405020304" pitchFamily="18" charset="0"/>
              </a:rPr>
              <a:t>This approach recommends movies based on the similarity of their content..</a:t>
            </a:r>
          </a:p>
          <a:p>
            <a:pPr algn="just"/>
            <a:r>
              <a:rPr lang="en-US" sz="1600" b="0" i="0" dirty="0">
                <a:solidFill>
                  <a:srgbClr val="292929"/>
                </a:solidFill>
                <a:effectLst/>
                <a:latin typeface="times" panose="02020603050405020304" pitchFamily="18" charset="0"/>
              </a:rPr>
              <a:t> The recommendation system will suggest products with similar classifications to the user previously interacted with.</a:t>
            </a:r>
          </a:p>
          <a:p>
            <a:pPr algn="just"/>
            <a:r>
              <a:rPr lang="en-US" sz="1600" b="0" i="0" dirty="0">
                <a:solidFill>
                  <a:srgbClr val="292929"/>
                </a:solidFill>
                <a:effectLst/>
                <a:latin typeface="times" panose="02020603050405020304" pitchFamily="18" charset="0"/>
              </a:rPr>
              <a:t>For example, if the last three watched movies included the comedy genre, the system will recommend other similar comedy movies or shows.</a:t>
            </a:r>
          </a:p>
          <a:p>
            <a:endParaRPr lang="te-IN" dirty="0"/>
          </a:p>
        </p:txBody>
      </p:sp>
      <p:pic>
        <p:nvPicPr>
          <p:cNvPr id="4" name="Picture 3">
            <a:extLst>
              <a:ext uri="{FF2B5EF4-FFF2-40B4-BE49-F238E27FC236}">
                <a16:creationId xmlns:a16="http://schemas.microsoft.com/office/drawing/2014/main" id="{EACBD063-0C3E-00C6-0F28-6D191D625C34}"/>
              </a:ext>
            </a:extLst>
          </p:cNvPr>
          <p:cNvPicPr>
            <a:picLocks noChangeAspect="1"/>
          </p:cNvPicPr>
          <p:nvPr/>
        </p:nvPicPr>
        <p:blipFill>
          <a:blip r:embed="rId2"/>
          <a:stretch>
            <a:fillRect/>
          </a:stretch>
        </p:blipFill>
        <p:spPr>
          <a:xfrm>
            <a:off x="1943470" y="2999723"/>
            <a:ext cx="2651760" cy="3066301"/>
          </a:xfrm>
          <a:prstGeom prst="rect">
            <a:avLst/>
          </a:prstGeom>
        </p:spPr>
      </p:pic>
      <p:pic>
        <p:nvPicPr>
          <p:cNvPr id="5" name="Picture 4" descr="Content Based Filtering Recommender System Diagram">
            <a:extLst>
              <a:ext uri="{FF2B5EF4-FFF2-40B4-BE49-F238E27FC236}">
                <a16:creationId xmlns:a16="http://schemas.microsoft.com/office/drawing/2014/main" id="{0A593CEB-84D5-3C3E-045E-BDCE527A8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143251"/>
            <a:ext cx="4937760" cy="2779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66604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normAutofit fontScale="90000"/>
          </a:bodyPr>
          <a:lstStyle/>
          <a:p>
            <a:r>
              <a:rPr lang="en-US" i="1" dirty="0"/>
              <a:t>CODE SNIPPETS OF CONTENT BASED FILTERING</a:t>
            </a:r>
            <a:r>
              <a:rPr lang="en-US" sz="2800" i="1" dirty="0"/>
              <a:t> </a:t>
            </a:r>
          </a:p>
        </p:txBody>
      </p:sp>
      <p:pic>
        <p:nvPicPr>
          <p:cNvPr id="6" name="Content Placeholder 5">
            <a:extLst>
              <a:ext uri="{FF2B5EF4-FFF2-40B4-BE49-F238E27FC236}">
                <a16:creationId xmlns:a16="http://schemas.microsoft.com/office/drawing/2014/main" id="{E36F28F6-86B8-A161-BB60-9EC7A42CA2AB}"/>
              </a:ext>
            </a:extLst>
          </p:cNvPr>
          <p:cNvPicPr>
            <a:picLocks noGrp="1" noChangeAspect="1"/>
          </p:cNvPicPr>
          <p:nvPr>
            <p:ph idx="1"/>
          </p:nvPr>
        </p:nvPicPr>
        <p:blipFill>
          <a:blip r:embed="rId3"/>
          <a:stretch>
            <a:fillRect/>
          </a:stretch>
        </p:blipFill>
        <p:spPr>
          <a:xfrm>
            <a:off x="976665" y="1397000"/>
            <a:ext cx="8943270" cy="4383088"/>
          </a:xfrm>
        </p:spPr>
      </p:pic>
    </p:spTree>
    <p:extLst>
      <p:ext uri="{BB962C8B-B14F-4D97-AF65-F5344CB8AC3E}">
        <p14:creationId xmlns:p14="http://schemas.microsoft.com/office/powerpoint/2010/main" val="4073132803"/>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171202"/>
            <a:ext cx="9601200" cy="838155"/>
          </a:xfrm>
        </p:spPr>
        <p:txBody>
          <a:bodyPr/>
          <a:lstStyle/>
          <a:p>
            <a:r>
              <a:rPr lang="en-US" i="1" dirty="0"/>
              <a:t>HYBRID FILTERING</a:t>
            </a:r>
          </a:p>
        </p:txBody>
      </p:sp>
      <p:sp>
        <p:nvSpPr>
          <p:cNvPr id="5" name="Content Placeholder 4">
            <a:extLst>
              <a:ext uri="{FF2B5EF4-FFF2-40B4-BE49-F238E27FC236}">
                <a16:creationId xmlns:a16="http://schemas.microsoft.com/office/drawing/2014/main" id="{F6C593EC-C65E-1F16-CBF7-EA2DB8C7CC70}"/>
              </a:ext>
            </a:extLst>
          </p:cNvPr>
          <p:cNvSpPr>
            <a:spLocks noGrp="1"/>
          </p:cNvSpPr>
          <p:nvPr>
            <p:ph idx="1"/>
          </p:nvPr>
        </p:nvSpPr>
        <p:spPr>
          <a:xfrm>
            <a:off x="647330" y="1237626"/>
            <a:ext cx="9601200" cy="4684872"/>
          </a:xfrm>
        </p:spPr>
        <p:txBody>
          <a:bodyPr>
            <a:normAutofit/>
          </a:bodyPr>
          <a:lstStyle/>
          <a:p>
            <a:pPr algn="l"/>
            <a:r>
              <a:rPr lang="en-US" sz="1600" b="0" i="0" dirty="0">
                <a:solidFill>
                  <a:srgbClr val="292929"/>
                </a:solidFill>
                <a:effectLst/>
                <a:latin typeface="Times" panose="02020603050405020304" pitchFamily="18" charset="0"/>
              </a:rPr>
              <a:t>Hybrid filtering utilizes both collaborative and content-based filtering, utilizing the advantages of each other.</a:t>
            </a:r>
          </a:p>
          <a:p>
            <a:pPr algn="l"/>
            <a:r>
              <a:rPr lang="en-US" sz="1600" b="0" i="0" dirty="0">
                <a:solidFill>
                  <a:srgbClr val="292929"/>
                </a:solidFill>
                <a:effectLst/>
                <a:latin typeface="Times" panose="02020603050405020304" pitchFamily="18" charset="0"/>
              </a:rPr>
              <a:t>Several studies comparing the performance of hybrid filtering systems with the collaborative and content systems alone have shown that hybrid systems have better accuracy.</a:t>
            </a:r>
          </a:p>
          <a:p>
            <a:pPr algn="just"/>
            <a:endParaRPr lang="en-US" sz="1600" dirty="0">
              <a:solidFill>
                <a:srgbClr val="292929"/>
              </a:solidFill>
              <a:latin typeface="times" panose="02020603050405020304" pitchFamily="18" charset="0"/>
            </a:endParaRPr>
          </a:p>
          <a:p>
            <a:pPr marL="0" indent="0" algn="just">
              <a:buNone/>
            </a:pPr>
            <a:endParaRPr lang="en-US" sz="1600" dirty="0">
              <a:latin typeface="times" panose="02020603050405020304" pitchFamily="18" charset="0"/>
            </a:endParaRPr>
          </a:p>
        </p:txBody>
      </p:sp>
      <p:pic>
        <p:nvPicPr>
          <p:cNvPr id="6146" name="Picture 2" descr="Hybrid Filtering Recommender System Diagram">
            <a:extLst>
              <a:ext uri="{FF2B5EF4-FFF2-40B4-BE49-F238E27FC236}">
                <a16:creationId xmlns:a16="http://schemas.microsoft.com/office/drawing/2014/main" id="{9B792368-B560-5723-40DE-F3544EE3A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530" y="2532319"/>
            <a:ext cx="5486400" cy="308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09995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61B-302D-72F8-636B-BAF4F45528EB}"/>
              </a:ext>
            </a:extLst>
          </p:cNvPr>
          <p:cNvSpPr>
            <a:spLocks noGrp="1"/>
          </p:cNvSpPr>
          <p:nvPr>
            <p:ph type="title"/>
          </p:nvPr>
        </p:nvSpPr>
        <p:spPr>
          <a:xfrm>
            <a:off x="642107" y="205413"/>
            <a:ext cx="9601200" cy="633227"/>
          </a:xfrm>
        </p:spPr>
        <p:txBody>
          <a:bodyPr/>
          <a:lstStyle/>
          <a:p>
            <a:r>
              <a:rPr lang="en-IN" i="1" dirty="0"/>
              <a:t>MODEL SELECTION</a:t>
            </a:r>
          </a:p>
        </p:txBody>
      </p:sp>
      <p:sp>
        <p:nvSpPr>
          <p:cNvPr id="5" name="Content Placeholder 4">
            <a:extLst>
              <a:ext uri="{FF2B5EF4-FFF2-40B4-BE49-F238E27FC236}">
                <a16:creationId xmlns:a16="http://schemas.microsoft.com/office/drawing/2014/main" id="{213B5FD8-1F13-66EF-B472-10AF0A49C919}"/>
              </a:ext>
            </a:extLst>
          </p:cNvPr>
          <p:cNvSpPr>
            <a:spLocks noGrp="1"/>
          </p:cNvSpPr>
          <p:nvPr>
            <p:ph idx="1"/>
          </p:nvPr>
        </p:nvSpPr>
        <p:spPr>
          <a:xfrm>
            <a:off x="642107" y="1060241"/>
            <a:ext cx="9601200" cy="633228"/>
          </a:xfrm>
        </p:spPr>
        <p:txBody>
          <a:bodyPr/>
          <a:lstStyle/>
          <a:p>
            <a:r>
              <a:rPr lang="en-US" sz="1600" dirty="0">
                <a:latin typeface="times" panose="02020603050405020304" pitchFamily="18" charset="0"/>
              </a:rPr>
              <a:t>As we featured our data in the form of tags, so we go with content-based filtering</a:t>
            </a:r>
          </a:p>
          <a:p>
            <a:pPr marL="0" indent="0">
              <a:buNone/>
            </a:pPr>
            <a:endParaRPr lang="en-IN" dirty="0"/>
          </a:p>
        </p:txBody>
      </p:sp>
      <p:sp>
        <p:nvSpPr>
          <p:cNvPr id="7" name="TextBox 6">
            <a:extLst>
              <a:ext uri="{FF2B5EF4-FFF2-40B4-BE49-F238E27FC236}">
                <a16:creationId xmlns:a16="http://schemas.microsoft.com/office/drawing/2014/main" id="{0DB27C52-9FDF-A252-B3EF-003993A90723}"/>
              </a:ext>
            </a:extLst>
          </p:cNvPr>
          <p:cNvSpPr txBox="1"/>
          <p:nvPr/>
        </p:nvSpPr>
        <p:spPr>
          <a:xfrm>
            <a:off x="703729" y="2367595"/>
            <a:ext cx="11111753"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1F57BEDD-B380-60FE-A7FA-4A0F15685A79}"/>
              </a:ext>
            </a:extLst>
          </p:cNvPr>
          <p:cNvPicPr>
            <a:picLocks noChangeAspect="1"/>
          </p:cNvPicPr>
          <p:nvPr/>
        </p:nvPicPr>
        <p:blipFill>
          <a:blip r:embed="rId2"/>
          <a:stretch>
            <a:fillRect/>
          </a:stretch>
        </p:blipFill>
        <p:spPr>
          <a:xfrm>
            <a:off x="2645718" y="1693469"/>
            <a:ext cx="5593977" cy="3926540"/>
          </a:xfrm>
          <a:prstGeom prst="rect">
            <a:avLst/>
          </a:prstGeom>
        </p:spPr>
      </p:pic>
    </p:spTree>
    <p:extLst>
      <p:ext uri="{BB962C8B-B14F-4D97-AF65-F5344CB8AC3E}">
        <p14:creationId xmlns:p14="http://schemas.microsoft.com/office/powerpoint/2010/main" val="424605537"/>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171CC-2182-51D6-D659-C58EEC79AAC5}"/>
              </a:ext>
            </a:extLst>
          </p:cNvPr>
          <p:cNvSpPr>
            <a:spLocks noGrp="1"/>
          </p:cNvSpPr>
          <p:nvPr>
            <p:ph type="title"/>
          </p:nvPr>
        </p:nvSpPr>
        <p:spPr>
          <a:xfrm>
            <a:off x="662736" y="201106"/>
            <a:ext cx="10291403" cy="1030535"/>
          </a:xfrm>
        </p:spPr>
        <p:txBody>
          <a:bodyPr>
            <a:normAutofit fontScale="90000"/>
          </a:bodyPr>
          <a:lstStyle/>
          <a:p>
            <a:r>
              <a:rPr lang="en-IN" sz="3600" b="1" i="1" dirty="0">
                <a:solidFill>
                  <a:schemeClr val="accent1">
                    <a:lumMod val="75000"/>
                  </a:schemeClr>
                </a:solidFill>
                <a:latin typeface="+mj-lt"/>
                <a:ea typeface="+mj-ea"/>
                <a:cs typeface="+mj-cs"/>
              </a:rPr>
              <a:t>WHY WE CHOOSE CONTENT BASED FILTERING?</a:t>
            </a:r>
            <a:br>
              <a:rPr lang="en-IN" sz="3200" b="1" i="1" dirty="0">
                <a:solidFill>
                  <a:schemeClr val="accent1">
                    <a:lumMod val="75000"/>
                  </a:schemeClr>
                </a:solidFill>
                <a:latin typeface="+mj-lt"/>
                <a:ea typeface="+mj-ea"/>
                <a:cs typeface="+mj-cs"/>
              </a:rPr>
            </a:br>
            <a:endParaRPr lang="en-IN" i="1" dirty="0"/>
          </a:p>
        </p:txBody>
      </p:sp>
      <p:sp>
        <p:nvSpPr>
          <p:cNvPr id="3" name="Content Placeholder 2">
            <a:extLst>
              <a:ext uri="{FF2B5EF4-FFF2-40B4-BE49-F238E27FC236}">
                <a16:creationId xmlns:a16="http://schemas.microsoft.com/office/drawing/2014/main" id="{DDEE7733-422C-1E7A-2CB0-A2CF154ECE53}"/>
              </a:ext>
            </a:extLst>
          </p:cNvPr>
          <p:cNvSpPr>
            <a:spLocks noGrp="1"/>
          </p:cNvSpPr>
          <p:nvPr>
            <p:ph idx="1"/>
          </p:nvPr>
        </p:nvSpPr>
        <p:spPr>
          <a:xfrm>
            <a:off x="662736" y="1362152"/>
            <a:ext cx="11224464" cy="4656093"/>
          </a:xfrm>
        </p:spPr>
        <p:txBody>
          <a:bodyPr>
            <a:normAutofit fontScale="92500" lnSpcReduction="10000"/>
          </a:bodyPr>
          <a:lstStyle/>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enables personalized recommendations based on individual user preferences.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It can handle the cold-start problem by leveraging item attributes when there is limited or no user data. Recommendations are independent of user behavior or ratings, making it useful for new users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offers transparency and explain ability in its recommendations, as they are based on item attributes. The use of item attributes makes it easier to explain why certain items are recommended to users.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It can provide diverse recommendations by considering various item attributes, allowing users to explore a wider range of items.</a:t>
            </a:r>
          </a:p>
          <a:p>
            <a:pPr marL="285750" indent="-285750" algn="just">
              <a:lnSpc>
                <a:spcPct val="150000"/>
              </a:lnSpc>
              <a:buFont typeface="Arial" panose="020B0604020202020204" pitchFamily="34" charset="0"/>
              <a:buChar char="•"/>
            </a:pPr>
            <a:r>
              <a:rPr lang="en-US" sz="1900" dirty="0">
                <a:latin typeface="times" panose="02020603050405020304" pitchFamily="18" charset="0"/>
              </a:rPr>
              <a:t>Content-based filtering is less influenced by trends or popularity bias because it focuses on the intrinsic attributes and characteristics of items rather than relying on user behavior or ratings., reducing the spillover effect.</a:t>
            </a:r>
          </a:p>
          <a:p>
            <a:endParaRPr lang="en-IN" dirty="0"/>
          </a:p>
        </p:txBody>
      </p:sp>
    </p:spTree>
    <p:extLst>
      <p:ext uri="{BB962C8B-B14F-4D97-AF65-F5344CB8AC3E}">
        <p14:creationId xmlns:p14="http://schemas.microsoft.com/office/powerpoint/2010/main" val="274758948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5AB1-442E-F3E5-EF2D-CC2EEB7110C2}"/>
              </a:ext>
            </a:extLst>
          </p:cNvPr>
          <p:cNvSpPr>
            <a:spLocks noGrp="1"/>
          </p:cNvSpPr>
          <p:nvPr>
            <p:ph type="title"/>
          </p:nvPr>
        </p:nvSpPr>
        <p:spPr>
          <a:xfrm>
            <a:off x="614080" y="402902"/>
            <a:ext cx="9601200" cy="979895"/>
          </a:xfrm>
        </p:spPr>
        <p:txBody>
          <a:bodyPr>
            <a:normAutofit/>
          </a:bodyPr>
          <a:lstStyle/>
          <a:p>
            <a:r>
              <a:rPr lang="en-IN" b="1" i="1" u="none" strike="noStrike" baseline="0" dirty="0">
                <a:ea typeface="Calibri" panose="020F0502020204030204" pitchFamily="34" charset="0"/>
                <a:cs typeface="Calibri" panose="020F0502020204030204" pitchFamily="34" charset="0"/>
              </a:rPr>
              <a:t>PROBLEM STATEMENT</a:t>
            </a:r>
            <a:br>
              <a:rPr lang="en-IN" b="1" i="0" u="none" strike="noStrike" baseline="0" dirty="0">
                <a:latin typeface="Calibri" panose="020F0502020204030204" pitchFamily="34" charset="0"/>
                <a:ea typeface="Calibri" panose="020F0502020204030204" pitchFamily="34" charset="0"/>
                <a:cs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4C8DB6E8-889B-8245-48F3-1A2E8394B98C}"/>
              </a:ext>
            </a:extLst>
          </p:cNvPr>
          <p:cNvSpPr>
            <a:spLocks noGrp="1"/>
          </p:cNvSpPr>
          <p:nvPr>
            <p:ph idx="1"/>
          </p:nvPr>
        </p:nvSpPr>
        <p:spPr>
          <a:xfrm>
            <a:off x="614080" y="917859"/>
            <a:ext cx="10735235" cy="979895"/>
          </a:xfrm>
        </p:spPr>
        <p:txBody>
          <a:bodyPr>
            <a:noAutofit/>
          </a:bodyPr>
          <a:lstStyle/>
          <a:p>
            <a:pPr algn="l"/>
            <a:r>
              <a:rPr lang="en-US" sz="1600" b="0" i="0" u="none" strike="noStrike" baseline="0" dirty="0">
                <a:latin typeface="times" panose="02020603050405020304" pitchFamily="18" charset="0"/>
                <a:ea typeface="Calibri" panose="020F0502020204030204" pitchFamily="34" charset="0"/>
                <a:cs typeface="Calibri" panose="020F0502020204030204" pitchFamily="34" charset="0"/>
              </a:rPr>
              <a:t>Using different techniques of Machine Learning, we need to build a Recommender System</a:t>
            </a:r>
          </a:p>
          <a:p>
            <a:pPr algn="l"/>
            <a:r>
              <a:rPr lang="en-US" sz="1600" dirty="0">
                <a:latin typeface="times" panose="02020603050405020304" pitchFamily="18" charset="0"/>
                <a:ea typeface="Calibri" panose="020F0502020204030204" pitchFamily="34" charset="0"/>
                <a:cs typeface="Calibri" panose="020F0502020204030204" pitchFamily="34" charset="0"/>
              </a:rPr>
              <a:t>T</a:t>
            </a:r>
            <a:r>
              <a:rPr lang="en-US" sz="1600" b="0" i="0" u="none" strike="noStrike" baseline="0" dirty="0">
                <a:latin typeface="times" panose="02020603050405020304" pitchFamily="18" charset="0"/>
                <a:ea typeface="Calibri" panose="020F0502020204030204" pitchFamily="34" charset="0"/>
                <a:cs typeface="Calibri" panose="020F0502020204030204" pitchFamily="34" charset="0"/>
              </a:rPr>
              <a:t>hat recommends movies based on “Cast, Genre, Reviews, TMDB/IMDB ratings”.</a:t>
            </a:r>
          </a:p>
          <a:p>
            <a:pPr marL="0" indent="0" algn="l">
              <a:buNone/>
            </a:pPr>
            <a:endParaRPr lang="en-US" sz="2400" b="0" i="0" u="none" strike="noStrike" baseline="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00921E2-A2BB-42E8-C4A8-C29AAC7F4219}"/>
              </a:ext>
            </a:extLst>
          </p:cNvPr>
          <p:cNvSpPr txBox="1"/>
          <p:nvPr/>
        </p:nvSpPr>
        <p:spPr>
          <a:xfrm>
            <a:off x="614079" y="1897754"/>
            <a:ext cx="10735235" cy="4093428"/>
          </a:xfrm>
          <a:prstGeom prst="rect">
            <a:avLst/>
          </a:prstGeom>
          <a:noFill/>
        </p:spPr>
        <p:txBody>
          <a:bodyPr wrap="square" rtlCol="0">
            <a:spAutoFit/>
          </a:bodyPr>
          <a:lstStyle/>
          <a:p>
            <a:endParaRPr lang="en-IN" sz="3200" b="1" i="1" dirty="0">
              <a:solidFill>
                <a:schemeClr val="accent1">
                  <a:lumMod val="75000"/>
                </a:schemeClr>
              </a:solidFill>
              <a:latin typeface="times" panose="02020603050405020304" pitchFamily="18" charset="0"/>
              <a:ea typeface="Calibri" panose="020F0502020204030204" pitchFamily="34" charset="0"/>
              <a:cs typeface="times" panose="02020603050405020304" pitchFamily="18" charset="0"/>
            </a:endParaRPr>
          </a:p>
          <a:p>
            <a:pPr algn="l"/>
            <a:r>
              <a:rPr lang="en-US" sz="1600" dirty="0">
                <a:latin typeface="times" panose="02020603050405020304" pitchFamily="18" charset="0"/>
                <a:cs typeface="times" panose="02020603050405020304" pitchFamily="18" charset="0"/>
              </a:rPr>
              <a:t>The objective of the movie recommender system project is to develop a system that provides personalized movie recommendations to users based on their preferences and past behavior.</a:t>
            </a:r>
          </a:p>
          <a:p>
            <a:pPr algn="l"/>
            <a:r>
              <a:rPr lang="en-US" sz="1600" dirty="0">
                <a:latin typeface="times" panose="02020603050405020304" pitchFamily="18" charset="0"/>
                <a:cs typeface="times" panose="02020603050405020304" pitchFamily="18" charset="0"/>
              </a:rPr>
              <a:t> </a:t>
            </a:r>
          </a:p>
          <a:p>
            <a:pPr algn="l"/>
            <a:r>
              <a:rPr lang="en-US" sz="1600" dirty="0">
                <a:latin typeface="times" panose="02020603050405020304" pitchFamily="18" charset="0"/>
                <a:cs typeface="times" panose="02020603050405020304" pitchFamily="18" charset="0"/>
              </a:rPr>
              <a:t>The main goals of the project include:</a:t>
            </a:r>
          </a:p>
          <a:p>
            <a:pPr algn="l"/>
            <a:endParaRPr lang="en-US" sz="1600" dirty="0">
              <a:latin typeface="times" panose="02020603050405020304" pitchFamily="18" charset="0"/>
              <a:cs typeface="times" panose="02020603050405020304" pitchFamily="18" charset="0"/>
            </a:endParaRP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Improve User Experience</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Increase User Engagement</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Enhance Movie Discovery</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Foster User Satisfaction</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Improve Recommendation Accuracy</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Develop an Intuitive User Interface</a:t>
            </a:r>
          </a:p>
          <a:p>
            <a:pPr marL="285750" indent="-285750" algn="l">
              <a:buFont typeface="Arial" panose="020B0604020202020204" pitchFamily="34" charset="0"/>
              <a:buChar char="•"/>
            </a:pPr>
            <a:r>
              <a:rPr lang="en-US" sz="1600" dirty="0">
                <a:latin typeface="times" panose="02020603050405020304" pitchFamily="18" charset="0"/>
                <a:cs typeface="times" panose="02020603050405020304" pitchFamily="18" charset="0"/>
              </a:rPr>
              <a:t>Deploy a Functional Recommender System</a:t>
            </a:r>
          </a:p>
          <a:p>
            <a:pPr marL="285750" indent="-285750" algn="l">
              <a:buFont typeface="Arial" panose="020B0604020202020204" pitchFamily="34" charset="0"/>
              <a:buChar char="•"/>
            </a:pPr>
            <a:endParaRPr lang="en-US" dirty="0">
              <a:latin typeface="times" panose="02020603050405020304" pitchFamily="18" charset="0"/>
              <a:cs typeface="times" panose="02020603050405020304" pitchFamily="18" charset="0"/>
            </a:endParaRPr>
          </a:p>
          <a:p>
            <a:endParaRPr lang="en-IN"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ED7667B1-C5A7-2445-2198-62BCEC769CEE}"/>
              </a:ext>
            </a:extLst>
          </p:cNvPr>
          <p:cNvSpPr txBox="1"/>
          <p:nvPr/>
        </p:nvSpPr>
        <p:spPr>
          <a:xfrm>
            <a:off x="614080" y="1775684"/>
            <a:ext cx="5750861" cy="584775"/>
          </a:xfrm>
          <a:prstGeom prst="rect">
            <a:avLst/>
          </a:prstGeom>
          <a:noFill/>
        </p:spPr>
        <p:txBody>
          <a:bodyPr wrap="square" rtlCol="0">
            <a:spAutoFit/>
          </a:bodyPr>
          <a:lstStyle/>
          <a:p>
            <a:r>
              <a:rPr lang="en-IN" sz="3200" b="1" i="1" dirty="0">
                <a:solidFill>
                  <a:schemeClr val="accent1">
                    <a:lumMod val="75000"/>
                  </a:schemeClr>
                </a:solidFill>
                <a:latin typeface="+mj-lt"/>
                <a:ea typeface="Calibri" panose="020F0502020204030204" pitchFamily="34" charset="0"/>
                <a:cs typeface="times" panose="02020603050405020304" pitchFamily="18" charset="0"/>
              </a:rPr>
              <a:t>OBJECTIVE</a:t>
            </a:r>
            <a:endParaRPr lang="en-IN" sz="3200" b="1" i="1" dirty="0">
              <a:solidFill>
                <a:schemeClr val="accent1">
                  <a:lumMod val="75000"/>
                </a:schemeClr>
              </a:solidFill>
              <a:latin typeface="times" panose="02020603050405020304" pitchFamily="18" charset="0"/>
              <a:ea typeface="Calibri" panose="020F0502020204030204" pitchFamily="34" charset="0"/>
              <a:cs typeface="times" panose="02020603050405020304" pitchFamily="18" charset="0"/>
            </a:endParaRPr>
          </a:p>
        </p:txBody>
      </p:sp>
    </p:spTree>
    <p:extLst>
      <p:ext uri="{BB962C8B-B14F-4D97-AF65-F5344CB8AC3E}">
        <p14:creationId xmlns:p14="http://schemas.microsoft.com/office/powerpoint/2010/main" val="290424756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normAutofit/>
          </a:bodyPr>
          <a:lstStyle/>
          <a:p>
            <a:r>
              <a:rPr lang="en-IN" i="1" dirty="0"/>
              <a:t>SIMILARITY SCORE CALCULATION </a:t>
            </a:r>
            <a:endParaRPr lang="en-US" i="1" dirty="0"/>
          </a:p>
        </p:txBody>
      </p:sp>
      <p:sp>
        <p:nvSpPr>
          <p:cNvPr id="3" name="Content Placeholder 2">
            <a:extLst>
              <a:ext uri="{FF2B5EF4-FFF2-40B4-BE49-F238E27FC236}">
                <a16:creationId xmlns:a16="http://schemas.microsoft.com/office/drawing/2014/main" id="{A4B795CE-51DB-AF7C-C512-6677DFBDCF38}"/>
              </a:ext>
            </a:extLst>
          </p:cNvPr>
          <p:cNvSpPr>
            <a:spLocks noGrp="1"/>
          </p:cNvSpPr>
          <p:nvPr>
            <p:ph idx="1"/>
          </p:nvPr>
        </p:nvSpPr>
        <p:spPr>
          <a:xfrm>
            <a:off x="647700" y="1384301"/>
            <a:ext cx="9601200" cy="2676712"/>
          </a:xfrm>
        </p:spPr>
        <p:txBody>
          <a:bodyPr/>
          <a:lstStyle/>
          <a:p>
            <a:pPr marL="0" indent="0">
              <a:buNone/>
            </a:pPr>
            <a:r>
              <a:rPr lang="en-US" sz="1600" b="1" u="sng" dirty="0">
                <a:latin typeface="Times New Roman" panose="02020603050405020304" pitchFamily="18" charset="0"/>
                <a:cs typeface="Times New Roman" panose="02020603050405020304" pitchFamily="18" charset="0"/>
              </a:rPr>
              <a:t>Similarity Calculation</a:t>
            </a:r>
            <a:r>
              <a:rPr lang="en-US" sz="1600" u="sng"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Compute the similarity between movies using a suitable similarity metric, such as cosine similarity, Jaccard similarity, or Euclidean distance.</a:t>
            </a:r>
          </a:p>
          <a:p>
            <a:r>
              <a:rPr lang="en-US" sz="1600" dirty="0">
                <a:latin typeface="Times New Roman" panose="02020603050405020304" pitchFamily="18" charset="0"/>
                <a:cs typeface="Times New Roman" panose="02020603050405020304" pitchFamily="18" charset="0"/>
              </a:rPr>
              <a:t> Calculate the similarity scores between movies based on their feature vectors, allowing you to quantify how similar or related they are to each other.</a:t>
            </a:r>
          </a:p>
          <a:p>
            <a:r>
              <a:rPr lang="en-US" sz="1600" dirty="0">
                <a:latin typeface="Times New Roman" panose="02020603050405020304" pitchFamily="18" charset="0"/>
                <a:cs typeface="Times New Roman" panose="02020603050405020304" pitchFamily="18" charset="0"/>
              </a:rPr>
              <a:t>We go with cosine similarity</a:t>
            </a:r>
          </a:p>
          <a:p>
            <a:pPr marL="0" indent="0">
              <a:buNone/>
            </a:pPr>
            <a:endParaRPr lang="en-IN" dirty="0"/>
          </a:p>
        </p:txBody>
      </p:sp>
      <p:pic>
        <p:nvPicPr>
          <p:cNvPr id="6" name="Picture 5">
            <a:extLst>
              <a:ext uri="{FF2B5EF4-FFF2-40B4-BE49-F238E27FC236}">
                <a16:creationId xmlns:a16="http://schemas.microsoft.com/office/drawing/2014/main" id="{3394FB5B-DD93-1CC9-BAAD-10E102C5CF3D}"/>
              </a:ext>
            </a:extLst>
          </p:cNvPr>
          <p:cNvPicPr>
            <a:picLocks noChangeAspect="1"/>
          </p:cNvPicPr>
          <p:nvPr/>
        </p:nvPicPr>
        <p:blipFill>
          <a:blip r:embed="rId3"/>
          <a:stretch>
            <a:fillRect/>
          </a:stretch>
        </p:blipFill>
        <p:spPr>
          <a:xfrm>
            <a:off x="460759" y="3505730"/>
            <a:ext cx="3232883" cy="2490910"/>
          </a:xfrm>
          <a:prstGeom prst="rect">
            <a:avLst/>
          </a:prstGeom>
        </p:spPr>
      </p:pic>
      <p:pic>
        <p:nvPicPr>
          <p:cNvPr id="5" name="Picture 4">
            <a:extLst>
              <a:ext uri="{FF2B5EF4-FFF2-40B4-BE49-F238E27FC236}">
                <a16:creationId xmlns:a16="http://schemas.microsoft.com/office/drawing/2014/main" id="{C69A75D3-1473-D811-ABCE-4799EB39AED4}"/>
              </a:ext>
            </a:extLst>
          </p:cNvPr>
          <p:cNvPicPr>
            <a:picLocks noChangeAspect="1"/>
          </p:cNvPicPr>
          <p:nvPr/>
        </p:nvPicPr>
        <p:blipFill>
          <a:blip r:embed="rId4"/>
          <a:stretch>
            <a:fillRect/>
          </a:stretch>
        </p:blipFill>
        <p:spPr>
          <a:xfrm>
            <a:off x="4404583" y="4554072"/>
            <a:ext cx="6863682" cy="1154992"/>
          </a:xfrm>
          <a:prstGeom prst="rect">
            <a:avLst/>
          </a:prstGeom>
        </p:spPr>
      </p:pic>
      <p:pic>
        <p:nvPicPr>
          <p:cNvPr id="8" name="Picture 7">
            <a:extLst>
              <a:ext uri="{FF2B5EF4-FFF2-40B4-BE49-F238E27FC236}">
                <a16:creationId xmlns:a16="http://schemas.microsoft.com/office/drawing/2014/main" id="{996C4D64-8E8E-A845-F404-D9870C0EA8F4}"/>
              </a:ext>
            </a:extLst>
          </p:cNvPr>
          <p:cNvPicPr>
            <a:picLocks noChangeAspect="1"/>
          </p:cNvPicPr>
          <p:nvPr/>
        </p:nvPicPr>
        <p:blipFill>
          <a:blip r:embed="rId5"/>
          <a:stretch>
            <a:fillRect/>
          </a:stretch>
        </p:blipFill>
        <p:spPr>
          <a:xfrm>
            <a:off x="4404583" y="3505730"/>
            <a:ext cx="6798360" cy="838154"/>
          </a:xfrm>
          <a:prstGeom prst="rect">
            <a:avLst/>
          </a:prstGeom>
        </p:spPr>
      </p:pic>
    </p:spTree>
    <p:extLst>
      <p:ext uri="{BB962C8B-B14F-4D97-AF65-F5344CB8AC3E}">
        <p14:creationId xmlns:p14="http://schemas.microsoft.com/office/powerpoint/2010/main" val="3103464554"/>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357916"/>
            <a:ext cx="9601200" cy="808412"/>
          </a:xfrm>
        </p:spPr>
        <p:txBody>
          <a:bodyPr/>
          <a:lstStyle/>
          <a:p>
            <a:r>
              <a:rPr lang="en-US" sz="3200" b="1" i="1" dirty="0">
                <a:latin typeface="arial" panose="020B0604020202020204" pitchFamily="34" charset="0"/>
                <a:cs typeface="Times New Roman" panose="02020603050405020304" pitchFamily="18" charset="0"/>
              </a:rPr>
              <a:t>RECOMMENDATION GENERATION</a:t>
            </a:r>
            <a:endParaRPr lang="en-IN" i="1" dirty="0">
              <a:latin typeface="arial" panose="020B0604020202020204" pitchFamily="34" charset="0"/>
            </a:endParaRPr>
          </a:p>
        </p:txBody>
      </p:sp>
      <p:sp>
        <p:nvSpPr>
          <p:cNvPr id="3" name="Content Placeholder 2">
            <a:extLst>
              <a:ext uri="{FF2B5EF4-FFF2-40B4-BE49-F238E27FC236}">
                <a16:creationId xmlns:a16="http://schemas.microsoft.com/office/drawing/2014/main" id="{E9CD9292-84AB-C551-1BE3-E7A779B37FE9}"/>
              </a:ext>
            </a:extLst>
          </p:cNvPr>
          <p:cNvSpPr>
            <a:spLocks noGrp="1"/>
          </p:cNvSpPr>
          <p:nvPr>
            <p:ph idx="1"/>
          </p:nvPr>
        </p:nvSpPr>
        <p:spPr>
          <a:xfrm>
            <a:off x="629575" y="1639594"/>
            <a:ext cx="11052352" cy="3165672"/>
          </a:xfrm>
        </p:spPr>
        <p:txBody>
          <a:bodyPr/>
          <a:lstStyle/>
          <a:p>
            <a:pPr algn="just">
              <a:buFont typeface="Arial" panose="020B0604020202020204" pitchFamily="34" charset="0"/>
              <a:buChar char="•"/>
            </a:pPr>
            <a:r>
              <a:rPr lang="en-US" dirty="0">
                <a:latin typeface="times" panose="02020603050405020304" pitchFamily="18" charset="0"/>
                <a:cs typeface="times" panose="02020603050405020304" pitchFamily="18" charset="0"/>
              </a:rPr>
              <a:t>Build a recommendation engine that generates movie recommendations for users based on their preferences.</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Utilize the selected recommendation algorithm, TF-</a:t>
            </a:r>
            <a:r>
              <a:rPr lang="en-US" dirty="0" err="1">
                <a:latin typeface="times" panose="02020603050405020304" pitchFamily="18" charset="0"/>
                <a:cs typeface="times" panose="02020603050405020304" pitchFamily="18" charset="0"/>
              </a:rPr>
              <a:t>IDF</a:t>
            </a:r>
            <a:r>
              <a:rPr lang="en-US" dirty="0">
                <a:latin typeface="times" panose="02020603050405020304" pitchFamily="18" charset="0"/>
                <a:cs typeface="times" panose="02020603050405020304" pitchFamily="18" charset="0"/>
              </a:rPr>
              <a:t> vectors, and similarity scores.</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Implement personalized recommendations using collaborative or content-based filtering approaches.</a:t>
            </a:r>
          </a:p>
        </p:txBody>
      </p:sp>
    </p:spTree>
    <p:extLst>
      <p:ext uri="{BB962C8B-B14F-4D97-AF65-F5344CB8AC3E}">
        <p14:creationId xmlns:p14="http://schemas.microsoft.com/office/powerpoint/2010/main" val="270242224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255278"/>
            <a:ext cx="9601200" cy="748305"/>
          </a:xfrm>
        </p:spPr>
        <p:txBody>
          <a:bodyPr>
            <a:normAutofit fontScale="90000"/>
          </a:bodyPr>
          <a:lstStyle/>
          <a:p>
            <a:r>
              <a:rPr lang="en-US" sz="3200" b="1" i="1" dirty="0">
                <a:latin typeface="arial" panose="020B0604020202020204" pitchFamily="34" charset="0"/>
                <a:cs typeface="Times New Roman" panose="02020603050405020304" pitchFamily="18" charset="0"/>
              </a:rPr>
              <a:t>CODE SNIPPETS OF MODEL RECOMMENDATION</a:t>
            </a:r>
            <a:endParaRPr lang="en-IN" i="1" dirty="0">
              <a:latin typeface="arial" panose="020B0604020202020204" pitchFamily="34" charset="0"/>
            </a:endParaRPr>
          </a:p>
        </p:txBody>
      </p:sp>
      <p:pic>
        <p:nvPicPr>
          <p:cNvPr id="7" name="Picture 6" descr="A picture containing text, font, screenshot&#10;&#10;Description automatically generated">
            <a:extLst>
              <a:ext uri="{FF2B5EF4-FFF2-40B4-BE49-F238E27FC236}">
                <a16:creationId xmlns:a16="http://schemas.microsoft.com/office/drawing/2014/main" id="{E512E831-242E-E717-AF69-B5A5C72DABE1}"/>
              </a:ext>
            </a:extLst>
          </p:cNvPr>
          <p:cNvPicPr>
            <a:picLocks noChangeAspect="1"/>
          </p:cNvPicPr>
          <p:nvPr/>
        </p:nvPicPr>
        <p:blipFill>
          <a:blip r:embed="rId2"/>
          <a:stretch>
            <a:fillRect/>
          </a:stretch>
        </p:blipFill>
        <p:spPr>
          <a:xfrm>
            <a:off x="1686175" y="1397663"/>
            <a:ext cx="7488000" cy="2694572"/>
          </a:xfrm>
          <a:prstGeom prst="rect">
            <a:avLst/>
          </a:prstGeom>
        </p:spPr>
      </p:pic>
      <p:pic>
        <p:nvPicPr>
          <p:cNvPr id="8" name="Picture 7">
            <a:extLst>
              <a:ext uri="{FF2B5EF4-FFF2-40B4-BE49-F238E27FC236}">
                <a16:creationId xmlns:a16="http://schemas.microsoft.com/office/drawing/2014/main" id="{905C9891-C26E-21FC-F9DC-A24017B09325}"/>
              </a:ext>
            </a:extLst>
          </p:cNvPr>
          <p:cNvPicPr>
            <a:picLocks noChangeAspect="1"/>
          </p:cNvPicPr>
          <p:nvPr/>
        </p:nvPicPr>
        <p:blipFill>
          <a:blip r:embed="rId3"/>
          <a:stretch>
            <a:fillRect/>
          </a:stretch>
        </p:blipFill>
        <p:spPr>
          <a:xfrm>
            <a:off x="1686172" y="4661850"/>
            <a:ext cx="7488000" cy="748305"/>
          </a:xfrm>
          <a:prstGeom prst="rect">
            <a:avLst/>
          </a:prstGeom>
        </p:spPr>
      </p:pic>
    </p:spTree>
    <p:extLst>
      <p:ext uri="{BB962C8B-B14F-4D97-AF65-F5344CB8AC3E}">
        <p14:creationId xmlns:p14="http://schemas.microsoft.com/office/powerpoint/2010/main" val="2080934616"/>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DFBC5E3-EC7A-92DB-1326-338725A9EA27}"/>
              </a:ext>
            </a:extLst>
          </p:cNvPr>
          <p:cNvSpPr txBox="1"/>
          <p:nvPr/>
        </p:nvSpPr>
        <p:spPr>
          <a:xfrm>
            <a:off x="534956" y="1063060"/>
            <a:ext cx="6102220" cy="384785"/>
          </a:xfrm>
          <a:prstGeom prst="rect">
            <a:avLst/>
          </a:prstGeom>
          <a:noFill/>
        </p:spPr>
        <p:txBody>
          <a:bodyPr wrap="square">
            <a:spAutoFit/>
          </a:bodyPr>
          <a:lstStyle/>
          <a:p>
            <a:pPr>
              <a:lnSpc>
                <a:spcPct val="115000"/>
              </a:lnSpc>
              <a:spcBef>
                <a:spcPts val="1200"/>
              </a:spcBef>
              <a:spcAft>
                <a:spcPts val="800"/>
              </a:spcAft>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MOVIE RECOMMENDATION OUTPUT FOR “IP-MAN”</a:t>
            </a:r>
            <a:endParaRPr lang="en-CA" sz="1400" u="sng"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11" name="Picture 10" descr="A picture containing text, screenshot, font&#10;&#10;Description automatically generated">
            <a:extLst>
              <a:ext uri="{FF2B5EF4-FFF2-40B4-BE49-F238E27FC236}">
                <a16:creationId xmlns:a16="http://schemas.microsoft.com/office/drawing/2014/main" id="{381A5E79-3393-9266-6CB6-09A306845F05}"/>
              </a:ext>
            </a:extLst>
          </p:cNvPr>
          <p:cNvPicPr>
            <a:picLocks noChangeAspect="1"/>
          </p:cNvPicPr>
          <p:nvPr/>
        </p:nvPicPr>
        <p:blipFill>
          <a:blip r:embed="rId2"/>
          <a:stretch>
            <a:fillRect/>
          </a:stretch>
        </p:blipFill>
        <p:spPr>
          <a:xfrm>
            <a:off x="534956" y="1531900"/>
            <a:ext cx="9576000" cy="1932925"/>
          </a:xfrm>
          <a:prstGeom prst="rect">
            <a:avLst/>
          </a:prstGeom>
        </p:spPr>
      </p:pic>
      <p:sp>
        <p:nvSpPr>
          <p:cNvPr id="12" name="TextBox 11">
            <a:extLst>
              <a:ext uri="{FF2B5EF4-FFF2-40B4-BE49-F238E27FC236}">
                <a16:creationId xmlns:a16="http://schemas.microsoft.com/office/drawing/2014/main" id="{B07653F1-576C-8320-4585-1066EFCF1AB5}"/>
              </a:ext>
            </a:extLst>
          </p:cNvPr>
          <p:cNvSpPr txBox="1"/>
          <p:nvPr/>
        </p:nvSpPr>
        <p:spPr>
          <a:xfrm>
            <a:off x="629575" y="3429000"/>
            <a:ext cx="6102220" cy="384785"/>
          </a:xfrm>
          <a:prstGeom prst="rect">
            <a:avLst/>
          </a:prstGeom>
          <a:noFill/>
        </p:spPr>
        <p:txBody>
          <a:bodyPr wrap="square">
            <a:spAutoFit/>
          </a:bodyPr>
          <a:lstStyle/>
          <a:p>
            <a:pPr>
              <a:lnSpc>
                <a:spcPct val="115000"/>
              </a:lnSpc>
              <a:spcBef>
                <a:spcPts val="1200"/>
              </a:spcBef>
              <a:spcAft>
                <a:spcPts val="800"/>
              </a:spcAft>
            </a:pP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MOVIE RECOMMENDATION OUTPUT FOR “</a:t>
            </a:r>
            <a:r>
              <a:rPr lang="en-IN" u="sng" dirty="0">
                <a:latin typeface="Times New Roman" panose="02020603050405020304" pitchFamily="18" charset="0"/>
                <a:ea typeface="Times New Roman" panose="02020603050405020304" pitchFamily="18" charset="0"/>
                <a:cs typeface="Times New Roman" panose="02020603050405020304" pitchFamily="18" charset="0"/>
              </a:rPr>
              <a:t>MINIONS</a:t>
            </a:r>
            <a:r>
              <a:rPr lang="en-IN" sz="1800" u="sng"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400" u="sng"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C96714C0-9B2E-521B-73C8-91829651479F}"/>
              </a:ext>
            </a:extLst>
          </p:cNvPr>
          <p:cNvPicPr>
            <a:picLocks noChangeAspect="1"/>
          </p:cNvPicPr>
          <p:nvPr/>
        </p:nvPicPr>
        <p:blipFill>
          <a:blip r:embed="rId3"/>
          <a:stretch>
            <a:fillRect/>
          </a:stretch>
        </p:blipFill>
        <p:spPr>
          <a:xfrm>
            <a:off x="629575" y="3813785"/>
            <a:ext cx="9432000" cy="2301640"/>
          </a:xfrm>
          <a:prstGeom prst="rect">
            <a:avLst/>
          </a:prstGeom>
        </p:spPr>
      </p:pic>
    </p:spTree>
    <p:extLst>
      <p:ext uri="{BB962C8B-B14F-4D97-AF65-F5344CB8AC3E}">
        <p14:creationId xmlns:p14="http://schemas.microsoft.com/office/powerpoint/2010/main" val="3554395400"/>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BD37-1F68-726E-B3C9-37FC09820835}"/>
              </a:ext>
            </a:extLst>
          </p:cNvPr>
          <p:cNvSpPr>
            <a:spLocks noGrp="1"/>
          </p:cNvSpPr>
          <p:nvPr>
            <p:ph type="title"/>
          </p:nvPr>
        </p:nvSpPr>
        <p:spPr>
          <a:xfrm>
            <a:off x="629575" y="255278"/>
            <a:ext cx="9601200" cy="748305"/>
          </a:xfrm>
        </p:spPr>
        <p:txBody>
          <a:bodyPr/>
          <a:lstStyle/>
          <a:p>
            <a:r>
              <a:rPr lang="en-US" sz="3200" b="1" i="1" dirty="0">
                <a:latin typeface="arial" panose="020B0604020202020204" pitchFamily="34" charset="0"/>
                <a:cs typeface="Times New Roman" panose="02020603050405020304" pitchFamily="18" charset="0"/>
              </a:rPr>
              <a:t>USER INTERFACE DEVELOPMENT</a:t>
            </a:r>
            <a:endParaRPr lang="en-IN" i="1" dirty="0">
              <a:latin typeface="arial" panose="020B0604020202020204" pitchFamily="34" charset="0"/>
            </a:endParaRPr>
          </a:p>
        </p:txBody>
      </p:sp>
      <p:sp>
        <p:nvSpPr>
          <p:cNvPr id="4" name="TextBox 3">
            <a:extLst>
              <a:ext uri="{FF2B5EF4-FFF2-40B4-BE49-F238E27FC236}">
                <a16:creationId xmlns:a16="http://schemas.microsoft.com/office/drawing/2014/main" id="{A9F03A9B-CAC8-DE43-3B6B-DE221F091DC8}"/>
              </a:ext>
            </a:extLst>
          </p:cNvPr>
          <p:cNvSpPr txBox="1"/>
          <p:nvPr/>
        </p:nvSpPr>
        <p:spPr>
          <a:xfrm>
            <a:off x="709126" y="1003583"/>
            <a:ext cx="10935478" cy="1145250"/>
          </a:xfrm>
          <a:prstGeom prst="rect">
            <a:avLst/>
          </a:prstGeom>
          <a:noFill/>
        </p:spPr>
        <p:txBody>
          <a:bodyPr wrap="square">
            <a:spAutoFit/>
          </a:bodyPr>
          <a:lstStyle/>
          <a:p>
            <a:pPr algn="just">
              <a:lnSpc>
                <a:spcPct val="115000"/>
              </a:lnSpc>
              <a:spcBef>
                <a:spcPts val="1200"/>
              </a:spcBef>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Using streamlit, create a web application that allows users to interact with the recommendation system. Include options for users to score films, submit feedback, and view personalised suggestions.</a:t>
            </a:r>
            <a:endParaRPr lang="en-CA" sz="1400" dirty="0">
              <a:effectLst/>
              <a:latin typeface="Century Gothic" panose="020B0502020202020204" pitchFamily="34" charset="0"/>
              <a:ea typeface="Times New Roman" panose="02020603050405020304" pitchFamily="18" charset="0"/>
              <a:cs typeface="Times New Roman" panose="02020603050405020304" pitchFamily="18" charset="0"/>
            </a:endParaRPr>
          </a:p>
          <a:p>
            <a:pPr algn="just">
              <a:lnSpc>
                <a:spcPct val="125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Ensure that the interface is user-friendly, responsive, and visually appealing.</a:t>
            </a:r>
            <a:endParaRPr lang="en-CA" sz="1400" dirty="0">
              <a:effectLst/>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54B376-5933-742E-C4CD-F52BD85B107B}"/>
              </a:ext>
            </a:extLst>
          </p:cNvPr>
          <p:cNvPicPr>
            <a:picLocks noChangeAspect="1"/>
          </p:cNvPicPr>
          <p:nvPr/>
        </p:nvPicPr>
        <p:blipFill>
          <a:blip r:embed="rId2"/>
          <a:stretch>
            <a:fillRect/>
          </a:stretch>
        </p:blipFill>
        <p:spPr>
          <a:xfrm>
            <a:off x="629575" y="2148833"/>
            <a:ext cx="5579745" cy="3881120"/>
          </a:xfrm>
          <a:prstGeom prst="rect">
            <a:avLst/>
          </a:prstGeom>
        </p:spPr>
      </p:pic>
      <p:pic>
        <p:nvPicPr>
          <p:cNvPr id="6" name="Picture 5">
            <a:extLst>
              <a:ext uri="{FF2B5EF4-FFF2-40B4-BE49-F238E27FC236}">
                <a16:creationId xmlns:a16="http://schemas.microsoft.com/office/drawing/2014/main" id="{46A29A10-79D4-3B96-EF70-BEAF07EDE1BD}"/>
              </a:ext>
            </a:extLst>
          </p:cNvPr>
          <p:cNvPicPr>
            <a:picLocks noChangeAspect="1"/>
          </p:cNvPicPr>
          <p:nvPr/>
        </p:nvPicPr>
        <p:blipFill>
          <a:blip r:embed="rId3"/>
          <a:stretch>
            <a:fillRect/>
          </a:stretch>
        </p:blipFill>
        <p:spPr>
          <a:xfrm>
            <a:off x="6288871" y="2148833"/>
            <a:ext cx="5579745" cy="3109595"/>
          </a:xfrm>
          <a:prstGeom prst="rect">
            <a:avLst/>
          </a:prstGeom>
        </p:spPr>
      </p:pic>
    </p:spTree>
    <p:extLst>
      <p:ext uri="{BB962C8B-B14F-4D97-AF65-F5344CB8AC3E}">
        <p14:creationId xmlns:p14="http://schemas.microsoft.com/office/powerpoint/2010/main" val="1201467120"/>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6D8FD4-72FA-C4D8-3951-ECD93763E4AD}"/>
              </a:ext>
            </a:extLst>
          </p:cNvPr>
          <p:cNvPicPr>
            <a:picLocks noChangeAspect="1"/>
          </p:cNvPicPr>
          <p:nvPr/>
        </p:nvPicPr>
        <p:blipFill>
          <a:blip r:embed="rId2"/>
          <a:stretch>
            <a:fillRect/>
          </a:stretch>
        </p:blipFill>
        <p:spPr>
          <a:xfrm>
            <a:off x="652361" y="1018604"/>
            <a:ext cx="10521553" cy="5578615"/>
          </a:xfrm>
          <a:prstGeom prst="rect">
            <a:avLst/>
          </a:prstGeom>
        </p:spPr>
      </p:pic>
      <p:sp>
        <p:nvSpPr>
          <p:cNvPr id="6" name="TextBox 5">
            <a:extLst>
              <a:ext uri="{FF2B5EF4-FFF2-40B4-BE49-F238E27FC236}">
                <a16:creationId xmlns:a16="http://schemas.microsoft.com/office/drawing/2014/main" id="{970157CB-AD63-6861-3DBE-28DEBD5B8046}"/>
              </a:ext>
            </a:extLst>
          </p:cNvPr>
          <p:cNvSpPr txBox="1"/>
          <p:nvPr/>
        </p:nvSpPr>
        <p:spPr>
          <a:xfrm>
            <a:off x="652361" y="260781"/>
            <a:ext cx="10756648" cy="584775"/>
          </a:xfrm>
          <a:prstGeom prst="rect">
            <a:avLst/>
          </a:prstGeom>
          <a:noFill/>
        </p:spPr>
        <p:txBody>
          <a:bodyPr wrap="square" rtlCol="0">
            <a:spAutoFit/>
          </a:bodyPr>
          <a:lstStyle/>
          <a:p>
            <a:r>
              <a:rPr lang="en-IN" sz="3200" b="1" i="1" dirty="0">
                <a:solidFill>
                  <a:schemeClr val="accent1">
                    <a:lumMod val="75000"/>
                  </a:schemeClr>
                </a:solidFill>
              </a:rPr>
              <a:t>RECOMMENDATION WEB APPLICATION UI</a:t>
            </a:r>
          </a:p>
        </p:txBody>
      </p:sp>
    </p:spTree>
    <p:extLst>
      <p:ext uri="{BB962C8B-B14F-4D97-AF65-F5344CB8AC3E}">
        <p14:creationId xmlns:p14="http://schemas.microsoft.com/office/powerpoint/2010/main" val="38346127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07D4-A0A7-9A88-A327-7EC7065D6FDA}"/>
              </a:ext>
            </a:extLst>
          </p:cNvPr>
          <p:cNvSpPr>
            <a:spLocks noGrp="1"/>
          </p:cNvSpPr>
          <p:nvPr>
            <p:ph type="title"/>
          </p:nvPr>
        </p:nvSpPr>
        <p:spPr>
          <a:xfrm>
            <a:off x="619572" y="154230"/>
            <a:ext cx="9601200" cy="633226"/>
          </a:xfrm>
        </p:spPr>
        <p:txBody>
          <a:bodyPr/>
          <a:lstStyle/>
          <a:p>
            <a:r>
              <a:rPr lang="en-IN" i="1" dirty="0"/>
              <a:t>RECOMMENDATION FOR MOVIE “IRON MAN”</a:t>
            </a:r>
          </a:p>
        </p:txBody>
      </p:sp>
      <p:pic>
        <p:nvPicPr>
          <p:cNvPr id="5" name="Picture 4">
            <a:extLst>
              <a:ext uri="{FF2B5EF4-FFF2-40B4-BE49-F238E27FC236}">
                <a16:creationId xmlns:a16="http://schemas.microsoft.com/office/drawing/2014/main" id="{34F8A4AD-0C16-8F60-8687-8FB1F10B3B85}"/>
              </a:ext>
            </a:extLst>
          </p:cNvPr>
          <p:cNvPicPr>
            <a:picLocks noChangeAspect="1"/>
          </p:cNvPicPr>
          <p:nvPr/>
        </p:nvPicPr>
        <p:blipFill>
          <a:blip r:embed="rId2"/>
          <a:stretch>
            <a:fillRect/>
          </a:stretch>
        </p:blipFill>
        <p:spPr>
          <a:xfrm>
            <a:off x="690282" y="948058"/>
            <a:ext cx="10094259" cy="5246912"/>
          </a:xfrm>
          <a:prstGeom prst="rect">
            <a:avLst/>
          </a:prstGeom>
        </p:spPr>
      </p:pic>
    </p:spTree>
    <p:extLst>
      <p:ext uri="{BB962C8B-B14F-4D97-AF65-F5344CB8AC3E}">
        <p14:creationId xmlns:p14="http://schemas.microsoft.com/office/powerpoint/2010/main" val="2093486565"/>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033B-A670-2360-0EE0-12AB7B13F476}"/>
              </a:ext>
            </a:extLst>
          </p:cNvPr>
          <p:cNvSpPr>
            <a:spLocks noGrp="1"/>
          </p:cNvSpPr>
          <p:nvPr>
            <p:ph type="title"/>
          </p:nvPr>
        </p:nvSpPr>
        <p:spPr>
          <a:xfrm>
            <a:off x="639969" y="155316"/>
            <a:ext cx="9601200" cy="704944"/>
          </a:xfrm>
        </p:spPr>
        <p:txBody>
          <a:bodyPr/>
          <a:lstStyle/>
          <a:p>
            <a:r>
              <a:rPr lang="en-IN" i="1" dirty="0"/>
              <a:t>RECOMMENDATION FOR MOVIE “IP MAN”</a:t>
            </a:r>
          </a:p>
        </p:txBody>
      </p:sp>
      <p:pic>
        <p:nvPicPr>
          <p:cNvPr id="5" name="Picture 4">
            <a:extLst>
              <a:ext uri="{FF2B5EF4-FFF2-40B4-BE49-F238E27FC236}">
                <a16:creationId xmlns:a16="http://schemas.microsoft.com/office/drawing/2014/main" id="{62D36435-593F-B74B-2309-91CFC0EB4BF0}"/>
              </a:ext>
            </a:extLst>
          </p:cNvPr>
          <p:cNvPicPr>
            <a:picLocks noChangeAspect="1"/>
          </p:cNvPicPr>
          <p:nvPr/>
        </p:nvPicPr>
        <p:blipFill>
          <a:blip r:embed="rId2"/>
          <a:stretch>
            <a:fillRect/>
          </a:stretch>
        </p:blipFill>
        <p:spPr>
          <a:xfrm>
            <a:off x="639969" y="1000220"/>
            <a:ext cx="10246659" cy="5267423"/>
          </a:xfrm>
          <a:prstGeom prst="rect">
            <a:avLst/>
          </a:prstGeom>
        </p:spPr>
      </p:pic>
    </p:spTree>
    <p:extLst>
      <p:ext uri="{BB962C8B-B14F-4D97-AF65-F5344CB8AC3E}">
        <p14:creationId xmlns:p14="http://schemas.microsoft.com/office/powerpoint/2010/main" val="393439581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D664-9171-AD50-3876-79AF1535F0BD}"/>
              </a:ext>
            </a:extLst>
          </p:cNvPr>
          <p:cNvSpPr>
            <a:spLocks noGrp="1"/>
          </p:cNvSpPr>
          <p:nvPr>
            <p:ph type="title"/>
          </p:nvPr>
        </p:nvSpPr>
        <p:spPr>
          <a:xfrm>
            <a:off x="636493" y="146536"/>
            <a:ext cx="9601200" cy="589326"/>
          </a:xfrm>
        </p:spPr>
        <p:txBody>
          <a:bodyPr/>
          <a:lstStyle/>
          <a:p>
            <a:r>
              <a:rPr lang="en-IN" i="1" dirty="0"/>
              <a:t>RECOMMENDATION FOR MOVIE “BATMAN”</a:t>
            </a:r>
          </a:p>
        </p:txBody>
      </p:sp>
      <p:pic>
        <p:nvPicPr>
          <p:cNvPr id="5" name="Picture 4">
            <a:extLst>
              <a:ext uri="{FF2B5EF4-FFF2-40B4-BE49-F238E27FC236}">
                <a16:creationId xmlns:a16="http://schemas.microsoft.com/office/drawing/2014/main" id="{7EE85240-883A-2D7B-C861-85E95D2F68C3}"/>
              </a:ext>
            </a:extLst>
          </p:cNvPr>
          <p:cNvPicPr>
            <a:picLocks noChangeAspect="1"/>
          </p:cNvPicPr>
          <p:nvPr/>
        </p:nvPicPr>
        <p:blipFill>
          <a:blip r:embed="rId2"/>
          <a:stretch>
            <a:fillRect/>
          </a:stretch>
        </p:blipFill>
        <p:spPr>
          <a:xfrm>
            <a:off x="636493" y="886583"/>
            <a:ext cx="10910048" cy="5650581"/>
          </a:xfrm>
          <a:prstGeom prst="rect">
            <a:avLst/>
          </a:prstGeom>
        </p:spPr>
      </p:pic>
    </p:spTree>
    <p:extLst>
      <p:ext uri="{BB962C8B-B14F-4D97-AF65-F5344CB8AC3E}">
        <p14:creationId xmlns:p14="http://schemas.microsoft.com/office/powerpoint/2010/main" val="791005277"/>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335902"/>
            <a:ext cx="9601200" cy="660997"/>
          </a:xfrm>
        </p:spPr>
        <p:txBody>
          <a:bodyPr/>
          <a:lstStyle/>
          <a:p>
            <a:r>
              <a:rPr lang="en-IN" i="1" dirty="0"/>
              <a:t>MODEL DEPLOYMENT &amp; TESTING</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98617"/>
            <a:ext cx="9601200" cy="3809999"/>
          </a:xfrm>
        </p:spPr>
        <p:txBody>
          <a:bodyPr>
            <a:normAutofit/>
          </a:bodyPr>
          <a:lstStyle/>
          <a:p>
            <a:pPr algn="just">
              <a:buFont typeface="Arial" panose="020B0604020202020204" pitchFamily="34" charset="0"/>
              <a:buChar char="•"/>
            </a:pPr>
            <a:r>
              <a:rPr lang="en-US" dirty="0">
                <a:latin typeface="times" panose="02020603050405020304" pitchFamily="18" charset="0"/>
                <a:cs typeface="times" panose="02020603050405020304" pitchFamily="18" charset="0"/>
              </a:rPr>
              <a:t>Deploy the movie recommender system on AWS.</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Test the system's functionality, responsiveness, and performance.</a:t>
            </a:r>
          </a:p>
          <a:p>
            <a:pPr algn="just">
              <a:buFont typeface="Arial" panose="020B0604020202020204" pitchFamily="34" charset="0"/>
              <a:buChar char="•"/>
            </a:pPr>
            <a:r>
              <a:rPr lang="en-US" dirty="0">
                <a:latin typeface="times" panose="02020603050405020304" pitchFamily="18" charset="0"/>
                <a:cs typeface="times" panose="02020603050405020304" pitchFamily="18" charset="0"/>
              </a:rPr>
              <a:t>Gather feedback from users and make necessary improvements.</a:t>
            </a: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2394576986"/>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838155"/>
          </a:xfrm>
        </p:spPr>
        <p:txBody>
          <a:bodyPr/>
          <a:lstStyle/>
          <a:p>
            <a:r>
              <a:rPr lang="en-US" i="1" dirty="0"/>
              <a:t>RECOMMENDER SYSTEMS</a:t>
            </a:r>
          </a:p>
        </p:txBody>
      </p:sp>
      <p:sp>
        <p:nvSpPr>
          <p:cNvPr id="3" name="Content Placeholder 2"/>
          <p:cNvSpPr>
            <a:spLocks noGrp="1"/>
          </p:cNvSpPr>
          <p:nvPr>
            <p:ph idx="1"/>
          </p:nvPr>
        </p:nvSpPr>
        <p:spPr>
          <a:xfrm>
            <a:off x="647329" y="1421908"/>
            <a:ext cx="10902519" cy="3809999"/>
          </a:xfrm>
        </p:spPr>
        <p:txBody>
          <a:bodyPr/>
          <a:lstStyle/>
          <a:p>
            <a:pPr marL="457200" indent="-457200" algn="l" rtl="0"/>
            <a:r>
              <a:rPr lang="en-US" b="0" i="0" dirty="0">
                <a:solidFill>
                  <a:srgbClr val="292929"/>
                </a:solidFill>
                <a:effectLst/>
                <a:latin typeface="Times New Roman" panose="02020603050405020304" pitchFamily="18" charset="0"/>
                <a:cs typeface="Times New Roman" panose="02020603050405020304" pitchFamily="18" charset="0"/>
              </a:rPr>
              <a:t>Recommendation systems, or recommender systems, are software engines designed to suggest items to users depending on previous likes and dislikes, product engagement and interaction, etc. </a:t>
            </a:r>
          </a:p>
          <a:p>
            <a:pPr marL="457200" indent="-457200" algn="l" rtl="0"/>
            <a:r>
              <a:rPr lang="en-US" b="0" i="0" dirty="0">
                <a:solidFill>
                  <a:srgbClr val="292929"/>
                </a:solidFill>
                <a:effectLst/>
                <a:latin typeface="Times New Roman" panose="02020603050405020304" pitchFamily="18" charset="0"/>
                <a:cs typeface="Times New Roman" panose="02020603050405020304" pitchFamily="18" charset="0"/>
              </a:rPr>
              <a:t>Recommendation engines provide a personalized user experience, by helping every single consumer identify and discover their favorite movies, TV shows, digital products, books, articles, services, and more.</a:t>
            </a:r>
            <a:endParaRPr lang="en-US" dirty="0">
              <a:latin typeface="Times New Roman" panose="02020603050405020304" pitchFamily="18" charset="0"/>
              <a:cs typeface="Times New Roman" panose="02020603050405020304" pitchFamily="18" charset="0"/>
            </a:endParaRPr>
          </a:p>
        </p:txBody>
      </p:sp>
      <p:pic>
        <p:nvPicPr>
          <p:cNvPr id="2050" name="Picture 2" descr="Applsci 10 05510 g001 550">
            <a:extLst>
              <a:ext uri="{FF2B5EF4-FFF2-40B4-BE49-F238E27FC236}">
                <a16:creationId xmlns:a16="http://schemas.microsoft.com/office/drawing/2014/main" id="{1400E13B-EE96-82E3-7571-3B83DD1D7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704" y="2939804"/>
            <a:ext cx="523875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99157"/>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F270-A707-DD1A-0631-BCBAE19C7021}"/>
              </a:ext>
            </a:extLst>
          </p:cNvPr>
          <p:cNvSpPr>
            <a:spLocks noGrp="1"/>
          </p:cNvSpPr>
          <p:nvPr>
            <p:ph type="title"/>
          </p:nvPr>
        </p:nvSpPr>
        <p:spPr>
          <a:xfrm>
            <a:off x="1295400" y="503854"/>
            <a:ext cx="8727141" cy="428476"/>
          </a:xfrm>
        </p:spPr>
        <p:txBody>
          <a:bodyPr>
            <a:noAutofit/>
          </a:bodyPr>
          <a:lstStyle/>
          <a:p>
            <a:r>
              <a:rPr lang="en-IN" dirty="0"/>
              <a:t>CODE SNIPPET OF AWS IMPLEMENTATION</a:t>
            </a:r>
          </a:p>
        </p:txBody>
      </p:sp>
      <p:pic>
        <p:nvPicPr>
          <p:cNvPr id="5" name="Content Placeholder 4">
            <a:extLst>
              <a:ext uri="{FF2B5EF4-FFF2-40B4-BE49-F238E27FC236}">
                <a16:creationId xmlns:a16="http://schemas.microsoft.com/office/drawing/2014/main" id="{E70827E8-4F01-70C9-E8BC-4F68CD136CAA}"/>
              </a:ext>
            </a:extLst>
          </p:cNvPr>
          <p:cNvPicPr>
            <a:picLocks noGrp="1" noChangeAspect="1"/>
          </p:cNvPicPr>
          <p:nvPr>
            <p:ph idx="1"/>
          </p:nvPr>
        </p:nvPicPr>
        <p:blipFill>
          <a:blip r:embed="rId2"/>
          <a:stretch>
            <a:fillRect/>
          </a:stretch>
        </p:blipFill>
        <p:spPr>
          <a:xfrm>
            <a:off x="1461245" y="1136384"/>
            <a:ext cx="5074025" cy="4858336"/>
          </a:xfrm>
        </p:spPr>
      </p:pic>
    </p:spTree>
    <p:extLst>
      <p:ext uri="{BB962C8B-B14F-4D97-AF65-F5344CB8AC3E}">
        <p14:creationId xmlns:p14="http://schemas.microsoft.com/office/powerpoint/2010/main" val="4269969304"/>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171755"/>
            <a:ext cx="9601200" cy="770637"/>
          </a:xfrm>
        </p:spPr>
        <p:txBody>
          <a:bodyPr/>
          <a:lstStyle/>
          <a:p>
            <a:r>
              <a:rPr lang="en-IN" i="1" dirty="0"/>
              <a:t>CHALLENGES FACED IN THE PROJECT</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79956"/>
            <a:ext cx="10941290" cy="4421048"/>
          </a:xfrm>
        </p:spPr>
        <p:txBody>
          <a:bodyPr>
            <a:normAutofit/>
          </a:bodyPr>
          <a:lstStyle/>
          <a:p>
            <a:pPr marL="342900" indent="-342900" algn="just">
              <a:lnSpc>
                <a:spcPct val="125000"/>
              </a:lnSpc>
              <a:buFont typeface="Wingdings" panose="05000000000000000000" pitchFamily="2" charset="2"/>
              <a:buChar char=""/>
            </a:pPr>
            <a:r>
              <a:rPr lang="en-CA" sz="16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Some columns contained mixed datatypes with categorical and datetime where the actual datatype is int64. It was handled by deleting the rows with datetime and was typecasted to integer. </a:t>
            </a:r>
          </a:p>
          <a:p>
            <a:pPr marL="342900" lvl="0" indent="-342900" algn="just">
              <a:lnSpc>
                <a:spcPct val="125000"/>
              </a:lnSpc>
              <a:buFont typeface="Wingdings" panose="05000000000000000000" pitchFamily="2" charset="2"/>
              <a:buChar char=""/>
            </a:pPr>
            <a:r>
              <a:rPr lang="en-CA" sz="16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While doing content-based filtering, due to large number of rows in the features column error was thrown which indicated lack of memory. Hence, we have used overview feature after doing all necessary preprocessing to allocate memory to run within the limits available. </a:t>
            </a:r>
          </a:p>
          <a:p>
            <a:pPr marL="342900" lvl="0" indent="-342900" algn="just">
              <a:lnSpc>
                <a:spcPct val="125000"/>
              </a:lnSpc>
              <a:spcAft>
                <a:spcPts val="800"/>
              </a:spcAft>
              <a:buFont typeface="Wingdings" panose="05000000000000000000" pitchFamily="2" charset="2"/>
              <a:buChar char=""/>
            </a:pPr>
            <a:r>
              <a:rPr lang="en-CA" sz="16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While running the applications for some input values key value error and other types of errors have been raised. Initially it was a challenge to figure it out but later understood that some of the movie titles were same maybe some movies released with similar movie names in different years. All the duplicated values are dropped by which error was resolved.</a:t>
            </a:r>
          </a:p>
          <a:p>
            <a:pPr marL="342900" lvl="0" indent="-342900" algn="just">
              <a:lnSpc>
                <a:spcPct val="125000"/>
              </a:lnSpc>
              <a:spcAft>
                <a:spcPts val="800"/>
              </a:spcAft>
              <a:buFont typeface="Wingdings" panose="05000000000000000000" pitchFamily="2" charset="2"/>
              <a:buChar char=""/>
            </a:pPr>
            <a:r>
              <a:rPr lang="en-US" sz="16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In collaborative filtering, the outputs were the same for each user, resulting in a poor RSME score</a:t>
            </a:r>
            <a:r>
              <a:rPr lang="en-US" sz="1600" dirty="0">
                <a:effectLst/>
                <a:latin typeface="times" panose="02020603050405020304" pitchFamily="18" charset="0"/>
                <a:ea typeface="Times New Roman" panose="02020603050405020304" pitchFamily="18" charset="0"/>
                <a:cs typeface="times" panose="02020603050405020304" pitchFamily="18" charset="0"/>
              </a:rPr>
              <a:t>.</a:t>
            </a:r>
            <a:endParaRPr lang="en-CA" sz="1600" dirty="0">
              <a:effectLst/>
              <a:latin typeface="times" panose="02020603050405020304" pitchFamily="18" charset="0"/>
              <a:ea typeface="Times New Roman" panose="02020603050405020304" pitchFamily="18" charset="0"/>
              <a:cs typeface="times" panose="02020603050405020304" pitchFamily="18" charset="0"/>
            </a:endParaRP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3075067853"/>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B5D23-F8E6-F800-B5A9-341CD10D953B}"/>
              </a:ext>
            </a:extLst>
          </p:cNvPr>
          <p:cNvSpPr>
            <a:spLocks noGrp="1"/>
          </p:cNvSpPr>
          <p:nvPr>
            <p:ph type="title"/>
          </p:nvPr>
        </p:nvSpPr>
        <p:spPr>
          <a:xfrm>
            <a:off x="647330" y="246400"/>
            <a:ext cx="9601200" cy="770637"/>
          </a:xfrm>
        </p:spPr>
        <p:txBody>
          <a:bodyPr/>
          <a:lstStyle/>
          <a:p>
            <a:r>
              <a:rPr lang="en-IN" i="1" dirty="0"/>
              <a:t>FUTURE SCOPE</a:t>
            </a:r>
          </a:p>
        </p:txBody>
      </p:sp>
      <p:sp>
        <p:nvSpPr>
          <p:cNvPr id="3" name="Content Placeholder 2">
            <a:extLst>
              <a:ext uri="{FF2B5EF4-FFF2-40B4-BE49-F238E27FC236}">
                <a16:creationId xmlns:a16="http://schemas.microsoft.com/office/drawing/2014/main" id="{5060BE03-737C-3A5E-A602-38741D0E0B52}"/>
              </a:ext>
            </a:extLst>
          </p:cNvPr>
          <p:cNvSpPr>
            <a:spLocks noGrp="1"/>
          </p:cNvSpPr>
          <p:nvPr>
            <p:ph idx="1"/>
          </p:nvPr>
        </p:nvSpPr>
        <p:spPr>
          <a:xfrm>
            <a:off x="647330" y="1264022"/>
            <a:ext cx="10903968" cy="4614263"/>
          </a:xfrm>
        </p:spPr>
        <p:txBody>
          <a:bodyPr>
            <a:normAutofit fontScale="85000" lnSpcReduction="10000"/>
          </a:bodyPr>
          <a:lstStyle/>
          <a:p>
            <a:pPr algn="just">
              <a:lnSpc>
                <a:spcPct val="125000"/>
              </a:lnSpc>
              <a:spcAft>
                <a:spcPts val="800"/>
              </a:spcAft>
            </a:pPr>
            <a:r>
              <a:rPr lang="en-IN" sz="21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Collect regular user feedback to improve the accuracy and relevance of the recommendation system.</a:t>
            </a:r>
          </a:p>
          <a:p>
            <a:pPr algn="just">
              <a:lnSpc>
                <a:spcPct val="125000"/>
              </a:lnSpc>
              <a:spcAft>
                <a:spcPts val="800"/>
              </a:spcAft>
            </a:pPr>
            <a:r>
              <a:rPr lang="en-CA" sz="2100" dirty="0">
                <a:solidFill>
                  <a:schemeClr val="tx2"/>
                </a:solidFill>
                <a:latin typeface="times" panose="02020603050405020304" pitchFamily="18" charset="0"/>
                <a:ea typeface="Times New Roman" panose="02020603050405020304" pitchFamily="18" charset="0"/>
                <a:cs typeface="times" panose="02020603050405020304" pitchFamily="18" charset="0"/>
              </a:rPr>
              <a:t>Give recommendation with rating and review of movie </a:t>
            </a:r>
            <a:endParaRPr lang="en-CA" sz="2100" dirty="0">
              <a:solidFill>
                <a:schemeClr val="tx2"/>
              </a:solidFill>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IN" sz="21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To provide up-to-date recommendations, the system should be updated on a regular basis with new movie releases, user preferences, and evolving algorithms. Monitor system performance and make necessary optimisations.</a:t>
            </a:r>
          </a:p>
          <a:p>
            <a:pPr algn="just">
              <a:lnSpc>
                <a:spcPct val="125000"/>
              </a:lnSpc>
              <a:spcAft>
                <a:spcPts val="800"/>
              </a:spcAft>
            </a:pPr>
            <a:r>
              <a:rPr lang="en-CA" sz="2100" dirty="0">
                <a:solidFill>
                  <a:schemeClr val="tx2"/>
                </a:solidFill>
                <a:effectLst/>
                <a:latin typeface="times" panose="02020603050405020304" pitchFamily="18" charset="0"/>
                <a:ea typeface="Times New Roman" panose="02020603050405020304" pitchFamily="18" charset="0"/>
                <a:cs typeface="times" panose="02020603050405020304" pitchFamily="18" charset="0"/>
              </a:rPr>
              <a:t>Collaborative filtering can be implemented</a:t>
            </a:r>
          </a:p>
          <a:p>
            <a:pPr algn="just">
              <a:lnSpc>
                <a:spcPct val="125000"/>
              </a:lnSpc>
              <a:spcAft>
                <a:spcPts val="1025"/>
              </a:spcAft>
            </a:pPr>
            <a:r>
              <a:rPr lang="en-CA" sz="21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Deep learning techniques can be used to improve the accuracy of predictions of our model. </a:t>
            </a:r>
            <a:endParaRPr lang="en-CA" sz="2100" dirty="0">
              <a:effectLst/>
              <a:latin typeface="times" panose="02020603050405020304" pitchFamily="18" charset="0"/>
              <a:ea typeface="Times New Roman" panose="02020603050405020304" pitchFamily="18" charset="0"/>
              <a:cs typeface="times" panose="02020603050405020304" pitchFamily="18" charset="0"/>
            </a:endParaRPr>
          </a:p>
          <a:p>
            <a:pPr algn="just">
              <a:lnSpc>
                <a:spcPct val="125000"/>
              </a:lnSpc>
              <a:spcAft>
                <a:spcPts val="800"/>
              </a:spcAft>
            </a:pPr>
            <a:r>
              <a:rPr lang="en-CA" sz="21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These techniques can be integrated with similar apps like YouTube, Spotify etc. to generate recommendations</a:t>
            </a:r>
            <a:r>
              <a:rPr lang="en-CA" sz="2300" dirty="0">
                <a:solidFill>
                  <a:srgbClr val="000000"/>
                </a:solidFill>
                <a:effectLst/>
                <a:latin typeface="times" panose="02020603050405020304" pitchFamily="18" charset="0"/>
                <a:ea typeface="Times New Roman" panose="02020603050405020304" pitchFamily="18" charset="0"/>
                <a:cs typeface="times" panose="02020603050405020304" pitchFamily="18" charset="0"/>
              </a:rPr>
              <a:t>. </a:t>
            </a:r>
            <a:endParaRPr lang="en-CA" sz="2300" dirty="0">
              <a:effectLst/>
              <a:latin typeface="times" panose="02020603050405020304" pitchFamily="18" charset="0"/>
              <a:ea typeface="Times New Roman" panose="02020603050405020304" pitchFamily="18" charset="0"/>
              <a:cs typeface="times" panose="02020603050405020304" pitchFamily="18" charset="0"/>
            </a:endParaRPr>
          </a:p>
          <a:p>
            <a:pPr algn="just"/>
            <a:endParaRPr lang="en-IN" sz="1600" dirty="0">
              <a:latin typeface="times" panose="02020603050405020304" pitchFamily="18" charset="0"/>
            </a:endParaRPr>
          </a:p>
        </p:txBody>
      </p:sp>
    </p:spTree>
    <p:extLst>
      <p:ext uri="{BB962C8B-B14F-4D97-AF65-F5344CB8AC3E}">
        <p14:creationId xmlns:p14="http://schemas.microsoft.com/office/powerpoint/2010/main" val="1632163722"/>
      </p:ext>
    </p:extLst>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03853"/>
            <a:ext cx="9601200" cy="472691"/>
          </a:xfrm>
        </p:spPr>
        <p:txBody>
          <a:bodyPr anchor="b">
            <a:normAutofit fontScale="90000"/>
          </a:bodyPr>
          <a:lstStyle/>
          <a:p>
            <a:pPr algn="ctr"/>
            <a:r>
              <a:rPr lang="en-US" i="1" dirty="0"/>
              <a:t>QUESTIONS???</a:t>
            </a:r>
          </a:p>
        </p:txBody>
      </p:sp>
      <p:pic>
        <p:nvPicPr>
          <p:cNvPr id="8194" name="Picture 2" descr="0914 Thank You Note On Paper With Pen Stock Photo | PowerPoint Slide Images  | PPT Design Templates | Presentation Visual Aids">
            <a:extLst>
              <a:ext uri="{FF2B5EF4-FFF2-40B4-BE49-F238E27FC236}">
                <a16:creationId xmlns:a16="http://schemas.microsoft.com/office/drawing/2014/main" id="{0945B003-D29F-A75B-C675-54B7209EF6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714751" y="1981201"/>
            <a:ext cx="4762498" cy="3809999"/>
          </a:xfrm>
          <a:prstGeom prst="rect">
            <a:avLst/>
          </a:prstGeom>
          <a:solidFill>
            <a:srgbClr val="FFFFFF"/>
          </a:solidFill>
        </p:spPr>
      </p:pic>
    </p:spTree>
    <p:extLst>
      <p:ext uri="{BB962C8B-B14F-4D97-AF65-F5344CB8AC3E}">
        <p14:creationId xmlns:p14="http://schemas.microsoft.com/office/powerpoint/2010/main" val="4237611556"/>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5"/>
            <a:ext cx="9601200" cy="769731"/>
          </a:xfrm>
        </p:spPr>
        <p:txBody>
          <a:bodyPr/>
          <a:lstStyle/>
          <a:p>
            <a:r>
              <a:rPr lang="en-US" i="1" dirty="0"/>
              <a:t>IMPACTS OF RECOMMENDATION SYSTEMS</a:t>
            </a:r>
          </a:p>
        </p:txBody>
      </p:sp>
      <p:sp>
        <p:nvSpPr>
          <p:cNvPr id="3" name="Content Placeholder 2"/>
          <p:cNvSpPr>
            <a:spLocks noGrp="1"/>
          </p:cNvSpPr>
          <p:nvPr>
            <p:ph idx="1"/>
          </p:nvPr>
        </p:nvSpPr>
        <p:spPr>
          <a:xfrm>
            <a:off x="647328" y="1421909"/>
            <a:ext cx="10902519" cy="3150092"/>
          </a:xfrm>
        </p:spPr>
        <p:txBody>
          <a:bodyPr/>
          <a:lstStyle/>
          <a:p>
            <a:pPr algn="l" rtl="0"/>
            <a:r>
              <a:rPr lang="en-US" b="1" u="sng" dirty="0">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35% of the purchases on </a:t>
            </a:r>
            <a:r>
              <a:rPr lang="en-US" dirty="0">
                <a:solidFill>
                  <a:srgbClr val="00B050"/>
                </a:solidFill>
                <a:latin typeface="Times New Roman" panose="02020603050405020304" pitchFamily="18" charset="0"/>
                <a:cs typeface="Times New Roman" panose="02020603050405020304" pitchFamily="18" charset="0"/>
              </a:rPr>
              <a:t>Amazon</a:t>
            </a:r>
            <a:r>
              <a:rPr lang="en-US" dirty="0">
                <a:latin typeface="Times New Roman" panose="02020603050405020304" pitchFamily="18" charset="0"/>
                <a:cs typeface="Times New Roman" panose="02020603050405020304" pitchFamily="18" charset="0"/>
              </a:rPr>
              <a:t> are the result of their recommender system, according to </a:t>
            </a:r>
            <a:r>
              <a:rPr lang="en-US" b="1" dirty="0">
                <a:latin typeface="Times New Roman" panose="02020603050405020304" pitchFamily="18" charset="0"/>
                <a:cs typeface="Times New Roman" panose="02020603050405020304" pitchFamily="18" charset="0"/>
                <a:hlinkClick r:id="rId3"/>
              </a:rPr>
              <a:t>McKinsey</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ALIBABA</a:t>
            </a:r>
            <a:r>
              <a:rPr lang="en-US" dirty="0">
                <a:latin typeface="Times New Roman" panose="02020603050405020304" pitchFamily="18" charset="0"/>
                <a:cs typeface="Times New Roman" panose="02020603050405020304" pitchFamily="18" charset="0"/>
              </a:rPr>
              <a:t>: During the Chinese global shopping festival of November 11, 2016, </a:t>
            </a:r>
            <a:r>
              <a:rPr lang="en-US" dirty="0">
                <a:solidFill>
                  <a:srgbClr val="00B050"/>
                </a:solidFill>
                <a:latin typeface="Times New Roman" panose="02020603050405020304" pitchFamily="18" charset="0"/>
                <a:cs typeface="Times New Roman" panose="02020603050405020304" pitchFamily="18" charset="0"/>
              </a:rPr>
              <a:t>Alibaba</a:t>
            </a:r>
            <a:r>
              <a:rPr lang="en-US" dirty="0">
                <a:latin typeface="Times New Roman" panose="02020603050405020304" pitchFamily="18" charset="0"/>
                <a:cs typeface="Times New Roman" panose="02020603050405020304" pitchFamily="18" charset="0"/>
              </a:rPr>
              <a:t> achieved growth of up to 20% of their conversion rate using personalized landing pages, according to </a:t>
            </a:r>
            <a:r>
              <a:rPr lang="en-US" b="1" dirty="0" err="1">
                <a:latin typeface="Times New Roman" panose="02020603050405020304" pitchFamily="18" charset="0"/>
                <a:cs typeface="Times New Roman" panose="02020603050405020304" pitchFamily="18" charset="0"/>
                <a:hlinkClick r:id="rId4"/>
              </a:rPr>
              <a:t>Alizila</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YOUTUBE</a:t>
            </a:r>
            <a:r>
              <a:rPr lang="en-US" dirty="0">
                <a:latin typeface="Times New Roman" panose="02020603050405020304" pitchFamily="18" charset="0"/>
                <a:cs typeface="Times New Roman" panose="02020603050405020304" pitchFamily="18" charset="0"/>
              </a:rPr>
              <a:t>: Recommendations are responsible for 70% of the time people spend watching videos on </a:t>
            </a:r>
            <a:r>
              <a:rPr lang="en-US" b="1" dirty="0">
                <a:solidFill>
                  <a:srgbClr val="00B050"/>
                </a:solidFill>
                <a:latin typeface="Times New Roman" panose="02020603050405020304" pitchFamily="18" charset="0"/>
                <a:cs typeface="Times New Roman" panose="02020603050405020304" pitchFamily="18" charset="0"/>
                <a:hlinkClick r:id="rId5"/>
              </a:rPr>
              <a:t>YouTube</a:t>
            </a:r>
            <a:r>
              <a:rPr lang="en-US" dirty="0">
                <a:latin typeface="Times New Roman" panose="02020603050405020304" pitchFamily="18" charset="0"/>
                <a:cs typeface="Times New Roman" panose="02020603050405020304" pitchFamily="18" charset="0"/>
              </a:rPr>
              <a:t>.</a:t>
            </a:r>
          </a:p>
          <a:p>
            <a:pPr algn="l" rtl="0"/>
            <a:r>
              <a:rPr lang="en-US" b="1" u="sng" dirty="0">
                <a:latin typeface="Times New Roman" panose="02020603050405020304" pitchFamily="18" charset="0"/>
                <a:cs typeface="Times New Roman" panose="02020603050405020304" pitchFamily="18" charset="0"/>
              </a:rPr>
              <a:t>NETFLIX</a:t>
            </a:r>
            <a:r>
              <a:rPr lang="en-US" dirty="0">
                <a:latin typeface="Times New Roman" panose="02020603050405020304" pitchFamily="18" charset="0"/>
                <a:cs typeface="Times New Roman" panose="02020603050405020304" pitchFamily="18" charset="0"/>
              </a:rPr>
              <a:t>: 75% of what people are watching on </a:t>
            </a:r>
            <a:r>
              <a:rPr lang="en-US" dirty="0">
                <a:solidFill>
                  <a:srgbClr val="00B050"/>
                </a:solidFill>
                <a:latin typeface="Times New Roman" panose="02020603050405020304" pitchFamily="18" charset="0"/>
                <a:cs typeface="Times New Roman" panose="02020603050405020304" pitchFamily="18" charset="0"/>
              </a:rPr>
              <a:t>Netflix </a:t>
            </a:r>
            <a:r>
              <a:rPr lang="en-US" dirty="0">
                <a:latin typeface="Times New Roman" panose="02020603050405020304" pitchFamily="18" charset="0"/>
                <a:cs typeface="Times New Roman" panose="02020603050405020304" pitchFamily="18" charset="0"/>
              </a:rPr>
              <a:t>comes from recommendations, according to </a:t>
            </a:r>
            <a:r>
              <a:rPr lang="en-US" b="1" dirty="0">
                <a:latin typeface="Times New Roman" panose="02020603050405020304" pitchFamily="18" charset="0"/>
                <a:cs typeface="Times New Roman" panose="02020603050405020304" pitchFamily="18" charset="0"/>
                <a:hlinkClick r:id="rId3"/>
              </a:rPr>
              <a:t>McKinsey</a:t>
            </a:r>
            <a:endParaRPr lang="en-US" dirty="0">
              <a:latin typeface="Times New Roman" panose="02020603050405020304" pitchFamily="18" charset="0"/>
              <a:cs typeface="Times New Roman" panose="02020603050405020304" pitchFamily="18" charset="0"/>
            </a:endParaRPr>
          </a:p>
        </p:txBody>
      </p:sp>
      <p:pic>
        <p:nvPicPr>
          <p:cNvPr id="3074" name="Picture 2" descr="Using face-recognition algorithm to power recommendations in the logistics  business – LOGIVAN Careers">
            <a:extLst>
              <a:ext uri="{FF2B5EF4-FFF2-40B4-BE49-F238E27FC236}">
                <a16:creationId xmlns:a16="http://schemas.microsoft.com/office/drawing/2014/main" id="{42530D1E-EDB5-8DB2-DEBA-8BEF92F5F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161" y="4343397"/>
            <a:ext cx="3840480" cy="1763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805654"/>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330" y="228646"/>
            <a:ext cx="9601200" cy="541386"/>
          </a:xfrm>
        </p:spPr>
        <p:txBody>
          <a:bodyPr/>
          <a:lstStyle/>
          <a:p>
            <a:r>
              <a:rPr lang="en-US" i="1" dirty="0"/>
              <a:t>PROJECT ROADMAP</a:t>
            </a:r>
          </a:p>
        </p:txBody>
      </p:sp>
      <p:pic>
        <p:nvPicPr>
          <p:cNvPr id="4" name="Picture 3">
            <a:extLst>
              <a:ext uri="{FF2B5EF4-FFF2-40B4-BE49-F238E27FC236}">
                <a16:creationId xmlns:a16="http://schemas.microsoft.com/office/drawing/2014/main" id="{C4F02AE3-0529-ED5A-4AC5-F80880B0C3E6}"/>
              </a:ext>
            </a:extLst>
          </p:cNvPr>
          <p:cNvPicPr>
            <a:picLocks noChangeAspect="1"/>
          </p:cNvPicPr>
          <p:nvPr/>
        </p:nvPicPr>
        <p:blipFill>
          <a:blip r:embed="rId3"/>
          <a:stretch>
            <a:fillRect/>
          </a:stretch>
        </p:blipFill>
        <p:spPr>
          <a:xfrm>
            <a:off x="1506070" y="979706"/>
            <a:ext cx="8884024" cy="5056095"/>
          </a:xfrm>
          <a:prstGeom prst="rect">
            <a:avLst/>
          </a:prstGeom>
        </p:spPr>
      </p:pic>
    </p:spTree>
    <p:extLst>
      <p:ext uri="{BB962C8B-B14F-4D97-AF65-F5344CB8AC3E}">
        <p14:creationId xmlns:p14="http://schemas.microsoft.com/office/powerpoint/2010/main" val="225395608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7A6A-F254-E772-84EE-9D955C34EE5D}"/>
              </a:ext>
            </a:extLst>
          </p:cNvPr>
          <p:cNvSpPr>
            <a:spLocks noGrp="1"/>
          </p:cNvSpPr>
          <p:nvPr>
            <p:ph type="title"/>
          </p:nvPr>
        </p:nvSpPr>
        <p:spPr>
          <a:xfrm>
            <a:off x="658036" y="317033"/>
            <a:ext cx="9601200" cy="642191"/>
          </a:xfrm>
        </p:spPr>
        <p:txBody>
          <a:bodyPr/>
          <a:lstStyle/>
          <a:p>
            <a:r>
              <a:rPr lang="en-IN" i="1" dirty="0"/>
              <a:t>DATASET DESCRIPTION</a:t>
            </a:r>
          </a:p>
        </p:txBody>
      </p:sp>
      <p:sp>
        <p:nvSpPr>
          <p:cNvPr id="3" name="Content Placeholder 2">
            <a:extLst>
              <a:ext uri="{FF2B5EF4-FFF2-40B4-BE49-F238E27FC236}">
                <a16:creationId xmlns:a16="http://schemas.microsoft.com/office/drawing/2014/main" id="{91F9E39D-DE64-5B7F-04E2-85B068D11B0E}"/>
              </a:ext>
            </a:extLst>
          </p:cNvPr>
          <p:cNvSpPr>
            <a:spLocks noGrp="1"/>
          </p:cNvSpPr>
          <p:nvPr>
            <p:ph idx="1"/>
          </p:nvPr>
        </p:nvSpPr>
        <p:spPr>
          <a:xfrm>
            <a:off x="658036" y="1281954"/>
            <a:ext cx="9601200" cy="4616822"/>
          </a:xfrm>
        </p:spPr>
        <p:txBody>
          <a:bodyPr>
            <a:noAutofit/>
          </a:bodyPr>
          <a:lstStyle/>
          <a:p>
            <a:pPr marL="0" indent="0" algn="just" rtl="0">
              <a:lnSpc>
                <a:spcPct val="170000"/>
              </a:lnSpc>
              <a:spcBef>
                <a:spcPts val="0"/>
              </a:spcBef>
              <a:spcAft>
                <a:spcPts val="0"/>
              </a:spcAft>
              <a:buNone/>
            </a:pPr>
            <a:r>
              <a:rPr lang="en-US" sz="1400" dirty="0">
                <a:latin typeface="times" panose="02020603050405020304" pitchFamily="18" charset="0"/>
              </a:rPr>
              <a:t>This dataset consists of the following files:</a:t>
            </a:r>
          </a:p>
          <a:p>
            <a:pPr marL="0" indent="0" algn="just" rtl="0">
              <a:lnSpc>
                <a:spcPct val="170000"/>
              </a:lnSpc>
              <a:spcBef>
                <a:spcPts val="0"/>
              </a:spcBef>
              <a:spcAft>
                <a:spcPts val="0"/>
              </a:spcAft>
              <a:buNone/>
            </a:pPr>
            <a:endParaRPr lang="en-US" sz="1400" dirty="0">
              <a:latin typeface="times" panose="02020603050405020304" pitchFamily="18" charset="0"/>
            </a:endParaRPr>
          </a:p>
          <a:p>
            <a:pPr algn="just" rtl="0">
              <a:lnSpc>
                <a:spcPct val="170000"/>
              </a:lnSpc>
              <a:spcBef>
                <a:spcPts val="0"/>
              </a:spcBef>
              <a:spcAft>
                <a:spcPts val="0"/>
              </a:spcAft>
            </a:pPr>
            <a:r>
              <a:rPr lang="en-US" sz="1400" b="1" dirty="0">
                <a:latin typeface="times" panose="02020603050405020304" pitchFamily="18" charset="0"/>
              </a:rPr>
              <a:t>movies_metadata.csv: </a:t>
            </a:r>
            <a:r>
              <a:rPr lang="en-US" sz="1400" dirty="0">
                <a:latin typeface="times" panose="02020603050405020304" pitchFamily="18" charset="0"/>
              </a:rPr>
              <a:t>The main Movies Metadata file. Contains information on 45,000 movies featured in the Full Movie Lens dataset. Features include title, homepage , budget, revenue, release dates, languages etc.</a:t>
            </a:r>
          </a:p>
          <a:p>
            <a:pPr algn="just" rtl="0">
              <a:lnSpc>
                <a:spcPct val="170000"/>
              </a:lnSpc>
              <a:spcBef>
                <a:spcPts val="0"/>
              </a:spcBef>
              <a:spcAft>
                <a:spcPts val="0"/>
              </a:spcAft>
            </a:pPr>
            <a:r>
              <a:rPr lang="en-US" sz="1400" b="1" dirty="0">
                <a:latin typeface="times" panose="02020603050405020304" pitchFamily="18" charset="0"/>
              </a:rPr>
              <a:t>keywords.csv: </a:t>
            </a:r>
            <a:r>
              <a:rPr lang="en-US" sz="1400" dirty="0">
                <a:latin typeface="times" panose="02020603050405020304" pitchFamily="18" charset="0"/>
              </a:rPr>
              <a:t>Contains the movie plot keywords for our Movie Lens movies. Available in the form of a </a:t>
            </a:r>
            <a:r>
              <a:rPr lang="en-US" sz="1400" dirty="0" err="1">
                <a:latin typeface="times" panose="02020603050405020304" pitchFamily="18" charset="0"/>
              </a:rPr>
              <a:t>stringified</a:t>
            </a:r>
            <a:endParaRPr lang="en-US" sz="1400" dirty="0">
              <a:latin typeface="times" panose="02020603050405020304" pitchFamily="18" charset="0"/>
            </a:endParaRPr>
          </a:p>
          <a:p>
            <a:pPr marL="0" indent="0" algn="just" rtl="0">
              <a:lnSpc>
                <a:spcPct val="170000"/>
              </a:lnSpc>
              <a:spcBef>
                <a:spcPts val="0"/>
              </a:spcBef>
              <a:spcAft>
                <a:spcPts val="0"/>
              </a:spcAft>
              <a:buNone/>
            </a:pPr>
            <a:r>
              <a:rPr lang="en-US" sz="1400" dirty="0">
                <a:latin typeface="times" panose="02020603050405020304" pitchFamily="18" charset="0"/>
              </a:rPr>
              <a:t>    JSON Object.</a:t>
            </a:r>
          </a:p>
          <a:p>
            <a:pPr algn="just" rtl="0">
              <a:lnSpc>
                <a:spcPct val="170000"/>
              </a:lnSpc>
              <a:spcBef>
                <a:spcPts val="0"/>
              </a:spcBef>
              <a:spcAft>
                <a:spcPts val="0"/>
              </a:spcAft>
            </a:pPr>
            <a:r>
              <a:rPr lang="en-US" sz="1400" b="1" dirty="0">
                <a:latin typeface="times" panose="02020603050405020304" pitchFamily="18" charset="0"/>
              </a:rPr>
              <a:t>credits.csv: </a:t>
            </a:r>
            <a:r>
              <a:rPr lang="en-US" sz="1400" dirty="0">
                <a:latin typeface="times" panose="02020603050405020304" pitchFamily="18" charset="0"/>
              </a:rPr>
              <a:t>Consists of Cast and Crew Information for all our movies. Available in the form of a </a:t>
            </a:r>
            <a:r>
              <a:rPr lang="en-US" sz="1400" dirty="0" err="1">
                <a:latin typeface="times" panose="02020603050405020304" pitchFamily="18" charset="0"/>
              </a:rPr>
              <a:t>stringified</a:t>
            </a:r>
            <a:r>
              <a:rPr lang="en-US" sz="1400" dirty="0">
                <a:latin typeface="times" panose="02020603050405020304" pitchFamily="18" charset="0"/>
              </a:rPr>
              <a:t> JSON Object.</a:t>
            </a:r>
          </a:p>
          <a:p>
            <a:pPr algn="just">
              <a:lnSpc>
                <a:spcPct val="170000"/>
              </a:lnSpc>
              <a:spcBef>
                <a:spcPts val="0"/>
              </a:spcBef>
            </a:pPr>
            <a:r>
              <a:rPr lang="en-US" sz="1400" b="1" dirty="0">
                <a:latin typeface="times" panose="02020603050405020304" pitchFamily="18" charset="0"/>
              </a:rPr>
              <a:t>links_small.csv: </a:t>
            </a:r>
            <a:r>
              <a:rPr lang="en-US" sz="1400" dirty="0">
                <a:latin typeface="times" panose="02020603050405020304" pitchFamily="18" charset="0"/>
              </a:rPr>
              <a:t>Contains the TMDB and IMDB IDs of a small subset of 9,000 movies of the Full Dataset.</a:t>
            </a:r>
          </a:p>
          <a:p>
            <a:pPr algn="just">
              <a:lnSpc>
                <a:spcPct val="170000"/>
              </a:lnSpc>
              <a:spcBef>
                <a:spcPts val="0"/>
              </a:spcBef>
            </a:pPr>
            <a:r>
              <a:rPr lang="en-US" sz="1400" b="1" dirty="0">
                <a:latin typeface="times" panose="02020603050405020304" pitchFamily="18" charset="0"/>
              </a:rPr>
              <a:t>ratings_small.csv: </a:t>
            </a:r>
            <a:r>
              <a:rPr lang="en-US" sz="1400" dirty="0">
                <a:latin typeface="times" panose="02020603050405020304" pitchFamily="18" charset="0"/>
              </a:rPr>
              <a:t>The subset of 100,000 ratings from 700 users on 9,000 movies.</a:t>
            </a:r>
          </a:p>
        </p:txBody>
      </p:sp>
    </p:spTree>
    <p:extLst>
      <p:ext uri="{BB962C8B-B14F-4D97-AF65-F5344CB8AC3E}">
        <p14:creationId xmlns:p14="http://schemas.microsoft.com/office/powerpoint/2010/main" val="66776317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4EAC-8ECF-C960-065B-4C5C823A0174}"/>
              </a:ext>
            </a:extLst>
          </p:cNvPr>
          <p:cNvSpPr>
            <a:spLocks noGrp="1"/>
          </p:cNvSpPr>
          <p:nvPr>
            <p:ph type="title"/>
          </p:nvPr>
        </p:nvSpPr>
        <p:spPr>
          <a:xfrm>
            <a:off x="647330" y="215057"/>
            <a:ext cx="9601200" cy="685755"/>
          </a:xfrm>
        </p:spPr>
        <p:txBody>
          <a:bodyPr>
            <a:normAutofit/>
          </a:bodyPr>
          <a:lstStyle/>
          <a:p>
            <a:r>
              <a:rPr lang="en-IN" i="1" u="none" strike="noStrike" baseline="0" dirty="0">
                <a:latin typeface="arial" panose="020B0604020202020204" pitchFamily="34" charset="0"/>
              </a:rPr>
              <a:t>DATA PRE-PROCESSING</a:t>
            </a:r>
            <a:endParaRPr lang="en-IN" i="1" dirty="0">
              <a:latin typeface="arial" panose="020B0604020202020204" pitchFamily="34" charset="0"/>
            </a:endParaRPr>
          </a:p>
        </p:txBody>
      </p:sp>
      <p:sp>
        <p:nvSpPr>
          <p:cNvPr id="3" name="Content Placeholder 2">
            <a:extLst>
              <a:ext uri="{FF2B5EF4-FFF2-40B4-BE49-F238E27FC236}">
                <a16:creationId xmlns:a16="http://schemas.microsoft.com/office/drawing/2014/main" id="{2B3C2CCE-977F-6F5E-DECD-7C7D30E7522D}"/>
              </a:ext>
            </a:extLst>
          </p:cNvPr>
          <p:cNvSpPr>
            <a:spLocks noGrp="1"/>
          </p:cNvSpPr>
          <p:nvPr>
            <p:ph idx="1"/>
          </p:nvPr>
        </p:nvSpPr>
        <p:spPr>
          <a:xfrm>
            <a:off x="647330" y="1404153"/>
            <a:ext cx="10931960" cy="3809999"/>
          </a:xfrm>
        </p:spPr>
        <p:txBody>
          <a:bodyPr>
            <a:normAutofit/>
          </a:bodyPr>
          <a:lstStyle/>
          <a:p>
            <a:pPr algn="just"/>
            <a:r>
              <a:rPr lang="en-US" dirty="0">
                <a:latin typeface="times" panose="02020603050405020304" pitchFamily="18" charset="0"/>
                <a:cs typeface="times" panose="02020603050405020304" pitchFamily="18" charset="0"/>
              </a:rPr>
              <a:t>For pre-processing, connect the data access from various files. </a:t>
            </a:r>
          </a:p>
          <a:p>
            <a:pPr algn="l">
              <a:buFont typeface="Arial" panose="020B0604020202020204" pitchFamily="34" charset="0"/>
              <a:buChar char="•"/>
            </a:pPr>
            <a:r>
              <a:rPr lang="en-US" dirty="0">
                <a:latin typeface="times" panose="02020603050405020304" pitchFamily="18" charset="0"/>
                <a:cs typeface="times" panose="02020603050405020304" pitchFamily="18" charset="0"/>
              </a:rPr>
              <a:t>Perform data cleaning tasks to handle missing values, duplicates, and inconsistencies.</a:t>
            </a:r>
          </a:p>
          <a:p>
            <a:pPr algn="l">
              <a:buFont typeface="Arial" panose="020B0604020202020204" pitchFamily="34" charset="0"/>
              <a:buChar char="•"/>
            </a:pPr>
            <a:r>
              <a:rPr lang="en-US" dirty="0">
                <a:latin typeface="times" panose="02020603050405020304" pitchFamily="18" charset="0"/>
                <a:cs typeface="times" panose="02020603050405020304" pitchFamily="18" charset="0"/>
              </a:rPr>
              <a:t>Apply text preprocessing techniques like lowercasing, tokenization, and removing stop words.</a:t>
            </a:r>
          </a:p>
          <a:p>
            <a:pPr algn="just"/>
            <a:r>
              <a:rPr lang="en-US" dirty="0">
                <a:latin typeface="times" panose="02020603050405020304" pitchFamily="18" charset="0"/>
                <a:cs typeface="times" panose="02020603050405020304" pitchFamily="18" charset="0"/>
              </a:rPr>
              <a:t>Transform the dataset into a format that recommendation engines can understand. </a:t>
            </a:r>
          </a:p>
        </p:txBody>
      </p:sp>
    </p:spTree>
    <p:extLst>
      <p:ext uri="{BB962C8B-B14F-4D97-AF65-F5344CB8AC3E}">
        <p14:creationId xmlns:p14="http://schemas.microsoft.com/office/powerpoint/2010/main" val="388256740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553EB1-2DA0-BF88-612D-47FAD16133D0}"/>
              </a:ext>
            </a:extLst>
          </p:cNvPr>
          <p:cNvPicPr>
            <a:picLocks noChangeAspect="1"/>
          </p:cNvPicPr>
          <p:nvPr/>
        </p:nvPicPr>
        <p:blipFill>
          <a:blip r:embed="rId2"/>
          <a:stretch>
            <a:fillRect/>
          </a:stretch>
        </p:blipFill>
        <p:spPr>
          <a:xfrm>
            <a:off x="367553" y="914409"/>
            <a:ext cx="11286565" cy="1700195"/>
          </a:xfrm>
          <a:prstGeom prst="rect">
            <a:avLst/>
          </a:prstGeom>
        </p:spPr>
      </p:pic>
      <p:sp>
        <p:nvSpPr>
          <p:cNvPr id="6" name="TextBox 5">
            <a:extLst>
              <a:ext uri="{FF2B5EF4-FFF2-40B4-BE49-F238E27FC236}">
                <a16:creationId xmlns:a16="http://schemas.microsoft.com/office/drawing/2014/main" id="{FA90A9F7-2462-60D3-27EE-7188A95ECBAA}"/>
              </a:ext>
            </a:extLst>
          </p:cNvPr>
          <p:cNvSpPr txBox="1"/>
          <p:nvPr/>
        </p:nvSpPr>
        <p:spPr>
          <a:xfrm>
            <a:off x="564776" y="405181"/>
            <a:ext cx="7842106" cy="369332"/>
          </a:xfrm>
          <a:prstGeom prst="rect">
            <a:avLst/>
          </a:prstGeom>
          <a:noFill/>
        </p:spPr>
        <p:txBody>
          <a:bodyPr wrap="square" rtlCol="0">
            <a:spAutoFit/>
          </a:bodyPr>
          <a:lstStyle/>
          <a:p>
            <a:r>
              <a:rPr lang="en-IN" b="1" i="1" dirty="0">
                <a:solidFill>
                  <a:schemeClr val="accent1">
                    <a:lumMod val="75000"/>
                  </a:schemeClr>
                </a:solidFill>
                <a:latin typeface="+mj-lt"/>
              </a:rPr>
              <a:t>SNIPPET BEFORE PRE_PROCESSING DATA</a:t>
            </a:r>
          </a:p>
        </p:txBody>
      </p:sp>
      <p:pic>
        <p:nvPicPr>
          <p:cNvPr id="9" name="Picture 8">
            <a:extLst>
              <a:ext uri="{FF2B5EF4-FFF2-40B4-BE49-F238E27FC236}">
                <a16:creationId xmlns:a16="http://schemas.microsoft.com/office/drawing/2014/main" id="{34FFBD73-3AB4-DBB2-99A7-C26B11839DC8}"/>
              </a:ext>
            </a:extLst>
          </p:cNvPr>
          <p:cNvPicPr>
            <a:picLocks noChangeAspect="1"/>
          </p:cNvPicPr>
          <p:nvPr/>
        </p:nvPicPr>
        <p:blipFill>
          <a:blip r:embed="rId3"/>
          <a:stretch>
            <a:fillRect/>
          </a:stretch>
        </p:blipFill>
        <p:spPr>
          <a:xfrm>
            <a:off x="277906" y="3123832"/>
            <a:ext cx="11376212" cy="2819759"/>
          </a:xfrm>
          <a:prstGeom prst="rect">
            <a:avLst/>
          </a:prstGeom>
        </p:spPr>
      </p:pic>
      <p:sp>
        <p:nvSpPr>
          <p:cNvPr id="2" name="TextBox 1">
            <a:extLst>
              <a:ext uri="{FF2B5EF4-FFF2-40B4-BE49-F238E27FC236}">
                <a16:creationId xmlns:a16="http://schemas.microsoft.com/office/drawing/2014/main" id="{5561AE8D-951A-6A81-26D8-AEAB675B7CC7}"/>
              </a:ext>
            </a:extLst>
          </p:cNvPr>
          <p:cNvSpPr txBox="1"/>
          <p:nvPr/>
        </p:nvSpPr>
        <p:spPr>
          <a:xfrm>
            <a:off x="564776" y="2663635"/>
            <a:ext cx="7842106" cy="369332"/>
          </a:xfrm>
          <a:prstGeom prst="rect">
            <a:avLst/>
          </a:prstGeom>
          <a:noFill/>
        </p:spPr>
        <p:txBody>
          <a:bodyPr wrap="square" rtlCol="0">
            <a:spAutoFit/>
          </a:bodyPr>
          <a:lstStyle/>
          <a:p>
            <a:r>
              <a:rPr lang="en-IN" b="1" i="1" dirty="0">
                <a:solidFill>
                  <a:schemeClr val="accent1">
                    <a:lumMod val="75000"/>
                  </a:schemeClr>
                </a:solidFill>
                <a:latin typeface="+mj-lt"/>
              </a:rPr>
              <a:t>SNIPPET AFTER PRE_PROCESSING DATA</a:t>
            </a:r>
          </a:p>
        </p:txBody>
      </p:sp>
    </p:spTree>
    <p:extLst>
      <p:ext uri="{BB962C8B-B14F-4D97-AF65-F5344CB8AC3E}">
        <p14:creationId xmlns:p14="http://schemas.microsoft.com/office/powerpoint/2010/main" val="3389501585"/>
      </p:ext>
    </p:extLst>
  </p:cSld>
  <p:clrMapOvr>
    <a:masterClrMapping/>
  </p:clrMapOvr>
  <p:transition spd="med">
    <p:pull/>
  </p:transition>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0</TotalTime>
  <Words>1948</Words>
  <Application>Microsoft Office PowerPoint</Application>
  <PresentationFormat>Widescreen</PresentationFormat>
  <Paragraphs>170</Paragraphs>
  <Slides>43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Arial</vt:lpstr>
      <vt:lpstr>Calibri</vt:lpstr>
      <vt:lpstr>Century Gothic</vt:lpstr>
      <vt:lpstr>Symbol</vt:lpstr>
      <vt:lpstr>times</vt:lpstr>
      <vt:lpstr>times</vt:lpstr>
      <vt:lpstr>Times New Roman</vt:lpstr>
      <vt:lpstr>Wingdings</vt:lpstr>
      <vt:lpstr>Diamond Grid 16x9</vt:lpstr>
      <vt:lpstr>PowerPoint Presentation</vt:lpstr>
      <vt:lpstr>PROJECT CONTENTS</vt:lpstr>
      <vt:lpstr>PROBLEM STATEMENT </vt:lpstr>
      <vt:lpstr>RECOMMENDER SYSTEMS</vt:lpstr>
      <vt:lpstr>IMPACTS OF RECOMMENDATION SYSTEMS</vt:lpstr>
      <vt:lpstr>PROJECT ROADMAP</vt:lpstr>
      <vt:lpstr>DATASET DESCRIPTION</vt:lpstr>
      <vt:lpstr>DATA PRE-PROCESSING</vt:lpstr>
      <vt:lpstr>PowerPoint Presentation</vt:lpstr>
      <vt:lpstr>PRE_PROCESSED FINAL DATASET FOR MODEL TRAINING</vt:lpstr>
      <vt:lpstr>LITERATURE SURVEY</vt:lpstr>
      <vt:lpstr>EXPLORATORY DATA ANALYSIS (EDA)</vt:lpstr>
      <vt:lpstr>PLOTS AND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RECOMMENDATION MODELS</vt:lpstr>
      <vt:lpstr>COLLABORATIVE FILTERING</vt:lpstr>
      <vt:lpstr>CODE SNIPPETS OF COLLABORATIVE FILTERING </vt:lpstr>
      <vt:lpstr>CONTENT BASED FILTERING</vt:lpstr>
      <vt:lpstr>CODE SNIPPETS OF CONTENT BASED FILTERING </vt:lpstr>
      <vt:lpstr>HYBRID FILTERING</vt:lpstr>
      <vt:lpstr>MODEL SELECTION</vt:lpstr>
      <vt:lpstr>WHY WE CHOOSE CONTENT BASED FILTERING? </vt:lpstr>
      <vt:lpstr>SIMILARITY SCORE CALCULATION </vt:lpstr>
      <vt:lpstr>RECOMMENDATION GENERATION</vt:lpstr>
      <vt:lpstr>CODE SNIPPETS OF MODEL RECOMMENDATION</vt:lpstr>
      <vt:lpstr>PowerPoint Presentation</vt:lpstr>
      <vt:lpstr>USER INTERFACE DEVELOPMENT</vt:lpstr>
      <vt:lpstr>PowerPoint Presentation</vt:lpstr>
      <vt:lpstr>RECOMMENDATION FOR MOVIE “IRON MAN”</vt:lpstr>
      <vt:lpstr>RECOMMENDATION FOR MOVIE “IP MAN”</vt:lpstr>
      <vt:lpstr>RECOMMENDATION FOR MOVIE “BATMAN”</vt:lpstr>
      <vt:lpstr>MODEL DEPLOYMENT &amp; TESTING</vt:lpstr>
      <vt:lpstr>CODE SNIPPET OF AWS IMPLEMENTATION</vt:lpstr>
      <vt:lpstr>CHALLENGES FACED IN THE PROJECT</vt:lpstr>
      <vt:lpstr>FUTURE SCOPE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Recommender Systems</dc:title>
  <dc:creator>Radhakrishnan, Karthikeyan</dc:creator>
  <cp:lastModifiedBy>Radhakrishnan, Karthikeyan</cp:lastModifiedBy>
  <cp:revision>18</cp:revision>
  <dcterms:created xsi:type="dcterms:W3CDTF">2023-05-25T12:18:41Z</dcterms:created>
  <dcterms:modified xsi:type="dcterms:W3CDTF">2023-06-16T12:14:07Z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